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8.svg" ContentType="image/svg+xml"/>
  <Override PartName="/ppt/media/image127.svg" ContentType="image/svg+xml"/>
  <Override PartName="/ppt/media/image129.svg" ContentType="image/svg+xml"/>
  <Override PartName="/ppt/media/image132.svg" ContentType="image/svg+xml"/>
  <Override PartName="/ppt/media/image141.svg" ContentType="image/svg+xml"/>
  <Override PartName="/ppt/media/image19.svg" ContentType="image/svg+xml"/>
  <Override PartName="/ppt/media/image3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7" r:id="rId4"/>
    <p:sldId id="11088991" r:id="rId6"/>
    <p:sldId id="11088968" r:id="rId7"/>
    <p:sldId id="11088988" r:id="rId8"/>
    <p:sldId id="11088974" r:id="rId9"/>
    <p:sldId id="11088989" r:id="rId10"/>
    <p:sldId id="11088979" r:id="rId11"/>
    <p:sldId id="11088980" r:id="rId12"/>
    <p:sldId id="11088956" r:id="rId13"/>
    <p:sldId id="11088982" r:id="rId14"/>
    <p:sldId id="11088960" r:id="rId15"/>
    <p:sldId id="11088992" r:id="rId16"/>
    <p:sldId id="11089012" r:id="rId17"/>
    <p:sldId id="11088983" r:id="rId18"/>
    <p:sldId id="11088959" r:id="rId19"/>
    <p:sldId id="11088969" r:id="rId20"/>
    <p:sldId id="11088985" r:id="rId21"/>
    <p:sldId id="11088984" r:id="rId22"/>
    <p:sldId id="11088965" r:id="rId23"/>
    <p:sldId id="11088986" r:id="rId24"/>
    <p:sldId id="11088966" r:id="rId25"/>
    <p:sldId id="11088967" r:id="rId26"/>
    <p:sldId id="11088987"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云青 张" initials="云张"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F5597"/>
    <a:srgbClr val="AB9AC0"/>
    <a:srgbClr val="FFD966"/>
    <a:srgbClr val="DAE3FF"/>
    <a:srgbClr val="CCD1DF"/>
    <a:srgbClr val="E1F5FA"/>
    <a:srgbClr val="4BACC6"/>
    <a:srgbClr val="B7DDE8"/>
    <a:srgbClr val="D9958F"/>
    <a:srgbClr val="92C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86512" autoAdjust="0"/>
  </p:normalViewPr>
  <p:slideViewPr>
    <p:cSldViewPr snapToGrid="0">
      <p:cViewPr varScale="1">
        <p:scale>
          <a:sx n="95" d="100"/>
          <a:sy n="95" d="100"/>
        </p:scale>
        <p:origin x="648" y="7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10.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024659-89F8-4DEB-8D46-1ECFEEE60A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6E31C-2784-4A3E-8A33-4AE258BB99E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cstate="screen">
            <a:alphaModFix amt="5000"/>
            <a:lum/>
            <a:extLst>
              <a:ext uri="{BEBA8EAE-BF5A-486C-A8C5-ECC9F3942E4B}">
                <a14:imgProps xmlns:a14="http://schemas.microsoft.com/office/drawing/2010/main">
                  <a14:imgLayer r:embed="rId3">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userDrawn="1"/>
        </p:nvGrpSpPr>
        <p:grpSpPr>
          <a:xfrm>
            <a:off x="-3673599" y="-3440769"/>
            <a:ext cx="4094923" cy="7264400"/>
            <a:chOff x="357808" y="0"/>
            <a:chExt cx="4094922" cy="7264400"/>
          </a:xfrm>
        </p:grpSpPr>
        <p:sp>
          <p:nvSpPr>
            <p:cNvPr id="3" name="斜纹 2"/>
            <p:cNvSpPr/>
            <p:nvPr/>
          </p:nvSpPr>
          <p:spPr>
            <a:xfrm flipH="1">
              <a:off x="357808" y="0"/>
              <a:ext cx="4094922" cy="4094922"/>
            </a:xfrm>
            <a:prstGeom prst="diagStripe">
              <a:avLst>
                <a:gd name="adj" fmla="val 92286"/>
              </a:avLst>
            </a:prstGeom>
            <a:gradFill>
              <a:gsLst>
                <a:gs pos="0">
                  <a:srgbClr val="0070C0"/>
                </a:gs>
                <a:gs pos="98000">
                  <a:srgbClr val="002060"/>
                </a:gs>
              </a:gsLst>
              <a:lin ang="16200000" scaled="1"/>
            </a:gradFill>
            <a:ln>
              <a:noFill/>
            </a:ln>
            <a:effectLst>
              <a:outerShdw blurRad="88900" dist="381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4" name="斜纹 3"/>
            <p:cNvSpPr/>
            <p:nvPr/>
          </p:nvSpPr>
          <p:spPr>
            <a:xfrm flipH="1" flipV="1">
              <a:off x="967408" y="3779078"/>
              <a:ext cx="3485322" cy="3485322"/>
            </a:xfrm>
            <a:prstGeom prst="diagStripe">
              <a:avLst>
                <a:gd name="adj" fmla="val 90965"/>
              </a:avLst>
            </a:prstGeom>
            <a:gradFill>
              <a:gsLst>
                <a:gs pos="0">
                  <a:srgbClr val="0070C0"/>
                </a:gs>
                <a:gs pos="98000">
                  <a:srgbClr val="002060"/>
                </a:gs>
              </a:gsLst>
              <a:lin ang="16200000" scaled="1"/>
            </a:gradFill>
            <a:ln>
              <a:noFill/>
            </a:ln>
            <a:effectLst>
              <a:outerShdw blurRad="1397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grpSp>
      <p:grpSp>
        <p:nvGrpSpPr>
          <p:cNvPr id="5" name="组合 4"/>
          <p:cNvGrpSpPr/>
          <p:nvPr userDrawn="1"/>
        </p:nvGrpSpPr>
        <p:grpSpPr>
          <a:xfrm flipH="1">
            <a:off x="11820401" y="2557220"/>
            <a:ext cx="4094923" cy="7264400"/>
            <a:chOff x="357808" y="0"/>
            <a:chExt cx="4094922" cy="7264400"/>
          </a:xfrm>
        </p:grpSpPr>
        <p:sp>
          <p:nvSpPr>
            <p:cNvPr id="6" name="斜纹 5"/>
            <p:cNvSpPr/>
            <p:nvPr/>
          </p:nvSpPr>
          <p:spPr>
            <a:xfrm flipH="1">
              <a:off x="357808" y="0"/>
              <a:ext cx="4094922" cy="4094922"/>
            </a:xfrm>
            <a:prstGeom prst="diagStripe">
              <a:avLst>
                <a:gd name="adj" fmla="val 92286"/>
              </a:avLst>
            </a:prstGeom>
            <a:gradFill>
              <a:gsLst>
                <a:gs pos="0">
                  <a:srgbClr val="0070C0"/>
                </a:gs>
                <a:gs pos="98000">
                  <a:srgbClr val="002060"/>
                </a:gs>
              </a:gsLst>
              <a:lin ang="16200000" scaled="1"/>
            </a:gradFill>
            <a:ln>
              <a:noFill/>
            </a:ln>
            <a:effectLst>
              <a:outerShdw blurRad="88900" dist="381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7" name="斜纹 6"/>
            <p:cNvSpPr/>
            <p:nvPr/>
          </p:nvSpPr>
          <p:spPr>
            <a:xfrm flipH="1" flipV="1">
              <a:off x="967408" y="3779078"/>
              <a:ext cx="3485322" cy="3485322"/>
            </a:xfrm>
            <a:prstGeom prst="diagStripe">
              <a:avLst>
                <a:gd name="adj" fmla="val 90965"/>
              </a:avLst>
            </a:prstGeom>
            <a:gradFill>
              <a:gsLst>
                <a:gs pos="0">
                  <a:srgbClr val="0070C0"/>
                </a:gs>
                <a:gs pos="98000">
                  <a:srgbClr val="002060"/>
                </a:gs>
              </a:gsLst>
              <a:lin ang="16200000" scaled="1"/>
            </a:gradFill>
            <a:ln>
              <a:noFill/>
            </a:ln>
            <a:effectLst>
              <a:outerShdw blurRad="1397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cstate="screen">
            <a:alphaModFix amt="5000"/>
            <a:lum/>
            <a:extLst>
              <a:ext uri="{BEBA8EAE-BF5A-486C-A8C5-ECC9F3942E4B}">
                <a14:imgProps xmlns:a14="http://schemas.microsoft.com/office/drawing/2010/main">
                  <a14:imgLayer r:embed="rId3">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userDrawn="1"/>
        </p:nvGrpSpPr>
        <p:grpSpPr>
          <a:xfrm>
            <a:off x="-3673599" y="-3440769"/>
            <a:ext cx="4094923" cy="7264400"/>
            <a:chOff x="357808" y="0"/>
            <a:chExt cx="4094922" cy="7264400"/>
          </a:xfrm>
        </p:grpSpPr>
        <p:sp>
          <p:nvSpPr>
            <p:cNvPr id="3" name="斜纹 2"/>
            <p:cNvSpPr/>
            <p:nvPr/>
          </p:nvSpPr>
          <p:spPr>
            <a:xfrm flipH="1">
              <a:off x="357808" y="0"/>
              <a:ext cx="4094922" cy="4094922"/>
            </a:xfrm>
            <a:prstGeom prst="diagStripe">
              <a:avLst>
                <a:gd name="adj" fmla="val 92286"/>
              </a:avLst>
            </a:prstGeom>
            <a:gradFill>
              <a:gsLst>
                <a:gs pos="0">
                  <a:srgbClr val="0070C0"/>
                </a:gs>
                <a:gs pos="98000">
                  <a:srgbClr val="002060"/>
                </a:gs>
              </a:gsLst>
              <a:lin ang="16200000" scaled="1"/>
            </a:gradFill>
            <a:ln>
              <a:noFill/>
            </a:ln>
            <a:effectLst>
              <a:outerShdw blurRad="88900" dist="381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4" name="斜纹 3"/>
            <p:cNvSpPr/>
            <p:nvPr/>
          </p:nvSpPr>
          <p:spPr>
            <a:xfrm flipH="1" flipV="1">
              <a:off x="967408" y="3779078"/>
              <a:ext cx="3485322" cy="3485322"/>
            </a:xfrm>
            <a:prstGeom prst="diagStripe">
              <a:avLst>
                <a:gd name="adj" fmla="val 90965"/>
              </a:avLst>
            </a:prstGeom>
            <a:gradFill>
              <a:gsLst>
                <a:gs pos="0">
                  <a:srgbClr val="0070C0"/>
                </a:gs>
                <a:gs pos="98000">
                  <a:srgbClr val="002060"/>
                </a:gs>
              </a:gsLst>
              <a:lin ang="16200000" scaled="1"/>
            </a:gradFill>
            <a:ln>
              <a:noFill/>
            </a:ln>
            <a:effectLst>
              <a:outerShdw blurRad="1397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grpSp>
      <p:grpSp>
        <p:nvGrpSpPr>
          <p:cNvPr id="5" name="组合 4"/>
          <p:cNvGrpSpPr/>
          <p:nvPr userDrawn="1"/>
        </p:nvGrpSpPr>
        <p:grpSpPr>
          <a:xfrm flipH="1">
            <a:off x="11820401" y="2557220"/>
            <a:ext cx="4094923" cy="7264400"/>
            <a:chOff x="357808" y="0"/>
            <a:chExt cx="4094922" cy="7264400"/>
          </a:xfrm>
        </p:grpSpPr>
        <p:sp>
          <p:nvSpPr>
            <p:cNvPr id="6" name="斜纹 5"/>
            <p:cNvSpPr/>
            <p:nvPr/>
          </p:nvSpPr>
          <p:spPr>
            <a:xfrm flipH="1">
              <a:off x="357808" y="0"/>
              <a:ext cx="4094922" cy="4094922"/>
            </a:xfrm>
            <a:prstGeom prst="diagStripe">
              <a:avLst>
                <a:gd name="adj" fmla="val 92286"/>
              </a:avLst>
            </a:prstGeom>
            <a:gradFill>
              <a:gsLst>
                <a:gs pos="0">
                  <a:srgbClr val="0070C0"/>
                </a:gs>
                <a:gs pos="98000">
                  <a:srgbClr val="002060"/>
                </a:gs>
              </a:gsLst>
              <a:lin ang="16200000" scaled="1"/>
            </a:gradFill>
            <a:ln>
              <a:noFill/>
            </a:ln>
            <a:effectLst>
              <a:outerShdw blurRad="88900" dist="381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7" name="斜纹 6"/>
            <p:cNvSpPr/>
            <p:nvPr/>
          </p:nvSpPr>
          <p:spPr>
            <a:xfrm flipH="1" flipV="1">
              <a:off x="967408" y="3779078"/>
              <a:ext cx="3485322" cy="3485322"/>
            </a:xfrm>
            <a:prstGeom prst="diagStripe">
              <a:avLst>
                <a:gd name="adj" fmla="val 90965"/>
              </a:avLst>
            </a:prstGeom>
            <a:gradFill>
              <a:gsLst>
                <a:gs pos="0">
                  <a:srgbClr val="0070C0"/>
                </a:gs>
                <a:gs pos="98000">
                  <a:srgbClr val="002060"/>
                </a:gs>
              </a:gsLst>
              <a:lin ang="16200000" scaled="1"/>
            </a:gradFill>
            <a:ln>
              <a:noFill/>
            </a:ln>
            <a:effectLst>
              <a:outerShdw blurRad="1397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CCE0DB-07E0-4EB5-91D2-A24E63952755}"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0573E-4254-4B33-921A-C3F30D3286D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CCE0DB-07E0-4EB5-91D2-A24E63952755}"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0573E-4254-4B33-921A-C3F30D3286D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jpeg"/><Relationship Id="rId7" Type="http://schemas.openxmlformats.org/officeDocument/2006/relationships/image" Target="../media/image37.svg"/><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 Id="rId3" Type="http://schemas.openxmlformats.org/officeDocument/2006/relationships/image" Target="../media/image33.png"/><Relationship Id="rId20" Type="http://schemas.openxmlformats.org/officeDocument/2006/relationships/notesSlide" Target="../notesSlides/notesSlide11.xml"/><Relationship Id="rId2" Type="http://schemas.openxmlformats.org/officeDocument/2006/relationships/image" Target="../media/image32.png"/><Relationship Id="rId19" Type="http://schemas.openxmlformats.org/officeDocument/2006/relationships/slideLayout" Target="../slideLayouts/slideLayout12.xml"/><Relationship Id="rId18" Type="http://schemas.openxmlformats.org/officeDocument/2006/relationships/image" Target="../media/image48.png"/><Relationship Id="rId17" Type="http://schemas.openxmlformats.org/officeDocument/2006/relationships/image" Target="../media/image4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jpe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image" Target="../media/image52.emf"/><Relationship Id="rId3" Type="http://schemas.openxmlformats.org/officeDocument/2006/relationships/image" Target="../media/image51.emf"/><Relationship Id="rId2" Type="http://schemas.openxmlformats.org/officeDocument/2006/relationships/image" Target="../media/image50.emf"/><Relationship Id="rId10" Type="http://schemas.openxmlformats.org/officeDocument/2006/relationships/notesSlide" Target="../notesSlides/notesSlide12.xml"/><Relationship Id="rId1" Type="http://schemas.openxmlformats.org/officeDocument/2006/relationships/image" Target="../media/image49.png"/></Relationships>
</file>

<file path=ppt/slides/_rels/slide1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53.emf"/><Relationship Id="rId3" Type="http://schemas.openxmlformats.org/officeDocument/2006/relationships/tags" Target="../tags/tag4.xml"/><Relationship Id="rId2" Type="http://schemas.openxmlformats.org/officeDocument/2006/relationships/image" Target="../media/image58.png"/><Relationship Id="rId11" Type="http://schemas.openxmlformats.org/officeDocument/2006/relationships/notesSlide" Target="../notesSlides/notesSlide13.xml"/><Relationship Id="rId10" Type="http://schemas.openxmlformats.org/officeDocument/2006/relationships/slideLayout" Target="../slideLayouts/slideLayout24.xml"/><Relationship Id="rId1"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jpeg"/><Relationship Id="rId28" Type="http://schemas.openxmlformats.org/officeDocument/2006/relationships/notesSlide" Target="../notesSlides/notesSlide15.xml"/><Relationship Id="rId27" Type="http://schemas.openxmlformats.org/officeDocument/2006/relationships/slideLayout" Target="../slideLayouts/slideLayout12.xml"/><Relationship Id="rId26" Type="http://schemas.openxmlformats.org/officeDocument/2006/relationships/image" Target="../media/image84.png"/><Relationship Id="rId25" Type="http://schemas.openxmlformats.org/officeDocument/2006/relationships/image" Target="../media/image83.png"/><Relationship Id="rId24" Type="http://schemas.openxmlformats.org/officeDocument/2006/relationships/image" Target="../media/image82.png"/><Relationship Id="rId23" Type="http://schemas.openxmlformats.org/officeDocument/2006/relationships/image" Target="../media/image81.jpeg"/><Relationship Id="rId22" Type="http://schemas.openxmlformats.org/officeDocument/2006/relationships/image" Target="../media/image80.jpeg"/><Relationship Id="rId21" Type="http://schemas.openxmlformats.org/officeDocument/2006/relationships/image" Target="../media/image79.jpeg"/><Relationship Id="rId20" Type="http://schemas.openxmlformats.org/officeDocument/2006/relationships/image" Target="../media/image78.png"/><Relationship Id="rId2" Type="http://schemas.openxmlformats.org/officeDocument/2006/relationships/image" Target="../media/image60.png"/><Relationship Id="rId19" Type="http://schemas.openxmlformats.org/officeDocument/2006/relationships/image" Target="../media/image77.png"/><Relationship Id="rId18" Type="http://schemas.openxmlformats.org/officeDocument/2006/relationships/image" Target="../media/image76.jpeg"/><Relationship Id="rId17" Type="http://schemas.openxmlformats.org/officeDocument/2006/relationships/image" Target="../media/image75.png"/><Relationship Id="rId16" Type="http://schemas.openxmlformats.org/officeDocument/2006/relationships/image" Target="../media/image74.jpeg"/><Relationship Id="rId15" Type="http://schemas.openxmlformats.org/officeDocument/2006/relationships/image" Target="../media/image73.png"/><Relationship Id="rId14" Type="http://schemas.openxmlformats.org/officeDocument/2006/relationships/image" Target="../media/image72.png"/><Relationship Id="rId13" Type="http://schemas.openxmlformats.org/officeDocument/2006/relationships/image" Target="../media/image71.jpeg"/><Relationship Id="rId12" Type="http://schemas.openxmlformats.org/officeDocument/2006/relationships/image" Target="../media/image70.jpeg"/><Relationship Id="rId11" Type="http://schemas.openxmlformats.org/officeDocument/2006/relationships/image" Target="../media/image69.png"/><Relationship Id="rId10" Type="http://schemas.openxmlformats.org/officeDocument/2006/relationships/image" Target="../media/image68.jpeg"/><Relationship Id="rId1" Type="http://schemas.openxmlformats.org/officeDocument/2006/relationships/image" Target="../media/image59.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17.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png"/><Relationship Id="rId3" Type="http://schemas.openxmlformats.org/officeDocument/2006/relationships/image" Target="../media/image91.png"/><Relationship Id="rId20" Type="http://schemas.openxmlformats.org/officeDocument/2006/relationships/notesSlide" Target="../notesSlides/notesSlide16.xml"/><Relationship Id="rId2" Type="http://schemas.openxmlformats.org/officeDocument/2006/relationships/image" Target="../media/image90.jpeg"/><Relationship Id="rId19" Type="http://schemas.openxmlformats.org/officeDocument/2006/relationships/slideLayout" Target="../slideLayouts/slideLayout12.xml"/><Relationship Id="rId18" Type="http://schemas.openxmlformats.org/officeDocument/2006/relationships/image" Target="../media/image106.png"/><Relationship Id="rId17" Type="http://schemas.openxmlformats.org/officeDocument/2006/relationships/image" Target="../media/image105.png"/><Relationship Id="rId16" Type="http://schemas.openxmlformats.org/officeDocument/2006/relationships/image" Target="../media/image104.png"/><Relationship Id="rId15" Type="http://schemas.openxmlformats.org/officeDocument/2006/relationships/image" Target="../media/image103.png"/><Relationship Id="rId14" Type="http://schemas.openxmlformats.org/officeDocument/2006/relationships/image" Target="../media/image102.png"/><Relationship Id="rId13" Type="http://schemas.openxmlformats.org/officeDocument/2006/relationships/image" Target="../media/image101.png"/><Relationship Id="rId12" Type="http://schemas.openxmlformats.org/officeDocument/2006/relationships/image" Target="../media/image100.png"/><Relationship Id="rId11" Type="http://schemas.openxmlformats.org/officeDocument/2006/relationships/image" Target="../media/image99.jpeg"/><Relationship Id="rId10" Type="http://schemas.openxmlformats.org/officeDocument/2006/relationships/image" Target="../media/image98.jpeg"/><Relationship Id="rId1"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9" Type="http://schemas.openxmlformats.org/officeDocument/2006/relationships/image" Target="../media/image115.png"/><Relationship Id="rId8" Type="http://schemas.openxmlformats.org/officeDocument/2006/relationships/image" Target="../media/image114.png"/><Relationship Id="rId7" Type="http://schemas.openxmlformats.org/officeDocument/2006/relationships/image" Target="../media/image113.png"/><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svg"/><Relationship Id="rId17" Type="http://schemas.openxmlformats.org/officeDocument/2006/relationships/notesSlide" Target="../notesSlides/notesSlide18.xml"/><Relationship Id="rId16" Type="http://schemas.openxmlformats.org/officeDocument/2006/relationships/slideLayout" Target="../slideLayouts/slideLayout12.xml"/><Relationship Id="rId15" Type="http://schemas.openxmlformats.org/officeDocument/2006/relationships/image" Target="../media/image121.png"/><Relationship Id="rId14" Type="http://schemas.openxmlformats.org/officeDocument/2006/relationships/image" Target="../media/image120.png"/><Relationship Id="rId13" Type="http://schemas.openxmlformats.org/officeDocument/2006/relationships/image" Target="../media/image119.png"/><Relationship Id="rId12" Type="http://schemas.openxmlformats.org/officeDocument/2006/relationships/image" Target="../media/image118.png"/><Relationship Id="rId11" Type="http://schemas.openxmlformats.org/officeDocument/2006/relationships/image" Target="../media/image117.png"/><Relationship Id="rId10" Type="http://schemas.openxmlformats.org/officeDocument/2006/relationships/image" Target="../media/image116.png"/><Relationship Id="rId1" Type="http://schemas.openxmlformats.org/officeDocument/2006/relationships/image" Target="../media/image10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123.png"/><Relationship Id="rId1" Type="http://schemas.openxmlformats.org/officeDocument/2006/relationships/image" Target="../media/image122.png"/></Relationships>
</file>

<file path=ppt/slides/_rels/slide21.xml.rels><?xml version="1.0" encoding="UTF-8" standalone="yes"?>
<Relationships xmlns="http://schemas.openxmlformats.org/package/2006/relationships"><Relationship Id="rId9" Type="http://schemas.openxmlformats.org/officeDocument/2006/relationships/image" Target="../media/image132.svg"/><Relationship Id="rId8" Type="http://schemas.openxmlformats.org/officeDocument/2006/relationships/image" Target="../media/image131.png"/><Relationship Id="rId7" Type="http://schemas.openxmlformats.org/officeDocument/2006/relationships/image" Target="../media/image130.png"/><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 Id="rId3" Type="http://schemas.openxmlformats.org/officeDocument/2006/relationships/image" Target="../media/image126.png"/><Relationship Id="rId29" Type="http://schemas.openxmlformats.org/officeDocument/2006/relationships/notesSlide" Target="../notesSlides/notesSlide20.xml"/><Relationship Id="rId28" Type="http://schemas.openxmlformats.org/officeDocument/2006/relationships/slideLayout" Target="../slideLayouts/slideLayout12.xml"/><Relationship Id="rId27" Type="http://schemas.openxmlformats.org/officeDocument/2006/relationships/image" Target="../media/image150.png"/><Relationship Id="rId26" Type="http://schemas.openxmlformats.org/officeDocument/2006/relationships/image" Target="../media/image149.jpeg"/><Relationship Id="rId25" Type="http://schemas.openxmlformats.org/officeDocument/2006/relationships/image" Target="../media/image148.png"/><Relationship Id="rId24" Type="http://schemas.openxmlformats.org/officeDocument/2006/relationships/image" Target="../media/image147.jpeg"/><Relationship Id="rId23" Type="http://schemas.openxmlformats.org/officeDocument/2006/relationships/image" Target="../media/image146.jpeg"/><Relationship Id="rId22" Type="http://schemas.openxmlformats.org/officeDocument/2006/relationships/image" Target="../media/image145.jpeg"/><Relationship Id="rId21" Type="http://schemas.openxmlformats.org/officeDocument/2006/relationships/image" Target="../media/image144.jpeg"/><Relationship Id="rId20" Type="http://schemas.openxmlformats.org/officeDocument/2006/relationships/image" Target="../media/image143.png"/><Relationship Id="rId2" Type="http://schemas.openxmlformats.org/officeDocument/2006/relationships/image" Target="../media/image125.png"/><Relationship Id="rId19" Type="http://schemas.openxmlformats.org/officeDocument/2006/relationships/image" Target="../media/image142.png"/><Relationship Id="rId18" Type="http://schemas.openxmlformats.org/officeDocument/2006/relationships/image" Target="../media/image141.svg"/><Relationship Id="rId17" Type="http://schemas.openxmlformats.org/officeDocument/2006/relationships/image" Target="../media/image140.png"/><Relationship Id="rId16" Type="http://schemas.openxmlformats.org/officeDocument/2006/relationships/image" Target="../media/image139.png"/><Relationship Id="rId15" Type="http://schemas.openxmlformats.org/officeDocument/2006/relationships/image" Target="../media/image138.png"/><Relationship Id="rId14" Type="http://schemas.openxmlformats.org/officeDocument/2006/relationships/image" Target="../media/image137.png"/><Relationship Id="rId13" Type="http://schemas.openxmlformats.org/officeDocument/2006/relationships/image" Target="../media/image136.png"/><Relationship Id="rId12" Type="http://schemas.openxmlformats.org/officeDocument/2006/relationships/image" Target="../media/image135.png"/><Relationship Id="rId11" Type="http://schemas.openxmlformats.org/officeDocument/2006/relationships/image" Target="../media/image134.png"/><Relationship Id="rId10" Type="http://schemas.openxmlformats.org/officeDocument/2006/relationships/image" Target="../media/image133.png"/><Relationship Id="rId1" Type="http://schemas.openxmlformats.org/officeDocument/2006/relationships/image" Target="../media/image1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0" Type="http://schemas.openxmlformats.org/officeDocument/2006/relationships/notesSlide" Target="../notesSlides/notesSlide9.xml"/><Relationship Id="rId2" Type="http://schemas.openxmlformats.org/officeDocument/2006/relationships/image" Target="../media/image14.png"/><Relationship Id="rId19" Type="http://schemas.openxmlformats.org/officeDocument/2006/relationships/slideLayout" Target="../slideLayouts/slideLayout12.xml"/><Relationship Id="rId18" Type="http://schemas.openxmlformats.org/officeDocument/2006/relationships/image" Target="../media/image30.png"/><Relationship Id="rId17" Type="http://schemas.openxmlformats.org/officeDocument/2006/relationships/image" Target="../media/image29.png"/><Relationship Id="rId16" Type="http://schemas.openxmlformats.org/officeDocument/2006/relationships/image" Target="../media/image28.png"/><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9789789978"/>
          <p:cNvPicPr>
            <a:picLocks noChangeAspect="1"/>
          </p:cNvPicPr>
          <p:nvPr/>
        </p:nvPicPr>
        <p:blipFill>
          <a:blip r:embed="rId1"/>
          <a:stretch>
            <a:fillRect/>
          </a:stretch>
        </p:blipFill>
        <p:spPr>
          <a:xfrm>
            <a:off x="0" y="0"/>
            <a:ext cx="12192000" cy="6871335"/>
          </a:xfrm>
          <a:prstGeom prst="rect">
            <a:avLst/>
          </a:prstGeom>
        </p:spPr>
      </p:pic>
      <p:sp>
        <p:nvSpPr>
          <p:cNvPr id="5" name="圆角矩形 4"/>
          <p:cNvSpPr/>
          <p:nvPr/>
        </p:nvSpPr>
        <p:spPr>
          <a:xfrm>
            <a:off x="4177348" y="1478915"/>
            <a:ext cx="6849745" cy="892175"/>
          </a:xfrm>
          <a:prstGeom prst="roundRect">
            <a:avLst/>
          </a:prstGeom>
          <a:noFill/>
          <a:ln>
            <a:solidFill>
              <a:srgbClr val="74CCD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sp>
        <p:nvSpPr>
          <p:cNvPr id="8" name="圆角矩形 7"/>
          <p:cNvSpPr/>
          <p:nvPr/>
        </p:nvSpPr>
        <p:spPr>
          <a:xfrm>
            <a:off x="4836160" y="2070100"/>
            <a:ext cx="5532120" cy="521335"/>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汉仪文黑-55简" panose="00020600040101010101" charset="-122"/>
            </a:endParaRPr>
          </a:p>
        </p:txBody>
      </p:sp>
      <p:sp>
        <p:nvSpPr>
          <p:cNvPr id="14" name="文本框"/>
          <p:cNvSpPr txBox="1"/>
          <p:nvPr>
            <p:custDataLst>
              <p:tags r:id="rId2"/>
            </p:custDataLst>
          </p:nvPr>
        </p:nvSpPr>
        <p:spPr>
          <a:xfrm>
            <a:off x="5832316" y="2081345"/>
            <a:ext cx="3539807" cy="453457"/>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dist" defTabSz="342900" fontAlgn="auto">
              <a:spcBef>
                <a:spcPts val="0"/>
              </a:spcBef>
              <a:spcAft>
                <a:spcPts val="0"/>
              </a:spcAft>
            </a:pPr>
            <a:r>
              <a:rPr lang="zh-CN" altLang="en-US" sz="2000" dirty="0">
                <a:solidFill>
                  <a:schemeClr val="bg1"/>
                </a:solidFill>
                <a:latin typeface="汉仪文黑-55简" panose="00020600040101010101" charset="-122"/>
                <a:ea typeface="汉仪文黑-55简" panose="00020600040101010101" charset="-122"/>
                <a:cs typeface="汉仪文黑-55简" panose="00020600040101010101" charset="-122"/>
                <a:sym typeface="+mn-lt"/>
              </a:rPr>
              <a:t>自动驾驶新范式</a:t>
            </a:r>
            <a:endParaRPr lang="zh-CN" altLang="en-US" sz="2000" dirty="0">
              <a:solidFill>
                <a:schemeClr val="bg1"/>
              </a:solidFill>
              <a:latin typeface="汉仪文黑-55简" panose="00020600040101010101" charset="-122"/>
              <a:ea typeface="汉仪文黑-55简" panose="00020600040101010101" charset="-122"/>
              <a:cs typeface="汉仪文黑-55简" panose="00020600040101010101" charset="-122"/>
              <a:sym typeface="+mn-lt"/>
            </a:endParaRPr>
          </a:p>
        </p:txBody>
      </p:sp>
      <p:sp>
        <p:nvSpPr>
          <p:cNvPr id="2" name="文本框 1"/>
          <p:cNvSpPr txBox="1"/>
          <p:nvPr/>
        </p:nvSpPr>
        <p:spPr>
          <a:xfrm>
            <a:off x="4109719" y="3059430"/>
            <a:ext cx="6985000" cy="1135054"/>
          </a:xfrm>
          <a:prstGeom prst="rect">
            <a:avLst/>
          </a:prstGeom>
          <a:noFill/>
        </p:spPr>
        <p:txBody>
          <a:bodyPr wrap="square" rtlCol="0">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rPr>
              <a:t>神奇小马队</a:t>
            </a:r>
            <a:endParaRPr lang="en-US" altLang="zh-CN" sz="2400" dirty="0">
              <a:latin typeface="微软雅黑" panose="020B0503020204020204" pitchFamily="34" charset="-122"/>
              <a:ea typeface="微软雅黑" panose="020B0503020204020204" pitchFamily="34" charset="-122"/>
            </a:endParaRPr>
          </a:p>
          <a:p>
            <a:pPr algn="ctr">
              <a:lnSpc>
                <a:spcPct val="150000"/>
              </a:lnSpc>
            </a:pPr>
            <a:r>
              <a:rPr lang="en-US" altLang="zh-CN" sz="2400" dirty="0">
                <a:latin typeface="微软雅黑" panose="020B0503020204020204" pitchFamily="34" charset="-122"/>
                <a:ea typeface="微软雅黑" panose="020B0503020204020204" pitchFamily="34" charset="-122"/>
              </a:rPr>
              <a:t>2023</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日</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728845" y="790575"/>
            <a:ext cx="5746750" cy="1198880"/>
          </a:xfrm>
          <a:prstGeom prst="rect">
            <a:avLst/>
          </a:prstGeom>
          <a:solidFill>
            <a:schemeClr val="bg1"/>
          </a:solidFill>
          <a:ln w="19050">
            <a:noFill/>
          </a:ln>
        </p:spPr>
        <p:txBody>
          <a:bodyPr wrap="square" rtlCol="0">
            <a:spAutoFit/>
          </a:bodyPr>
          <a:lstStyle/>
          <a:p>
            <a:pPr algn="dist"/>
            <a:r>
              <a:rPr lang="zh-CN" altLang="en-US" sz="7200" dirty="0">
                <a:ln w="53975" cap="sq">
                  <a:noFill/>
                  <a:miter lim="800000"/>
                </a:ln>
                <a:solidFill>
                  <a:schemeClr val="accent1"/>
                </a:solidFill>
                <a:latin typeface="汉仪雅酷黑简" panose="00020600040101010101" charset="-122"/>
                <a:ea typeface="汉仪雅酷黑简" panose="00020600040101010101" charset="-122"/>
                <a:cs typeface="+mn-ea"/>
                <a:sym typeface="+mn-lt"/>
              </a:rPr>
              <a:t>场景智能驾驶</a:t>
            </a:r>
            <a:endParaRPr lang="zh-CN" altLang="zh-CN" sz="7200" dirty="0">
              <a:ln w="53975" cap="sq">
                <a:noFill/>
                <a:miter lim="800000"/>
              </a:ln>
              <a:solidFill>
                <a:schemeClr val="accent1"/>
              </a:solidFill>
              <a:latin typeface="汉仪雅酷黑简" panose="00020600040101010101" charset="-122"/>
              <a:ea typeface="汉仪雅酷黑简" panose="00020600040101010101" charset="-122"/>
              <a:cs typeface="+mn-ea"/>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4716">
        <p:random/>
      </p:transition>
    </mc:Choice>
    <mc:Fallback>
      <p:transition spd="slow" advTm="4716">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p:cNvSpPr/>
          <p:nvPr/>
        </p:nvSpPr>
        <p:spPr>
          <a:xfrm>
            <a:off x="4296000" y="876300"/>
            <a:ext cx="3600000" cy="3600000"/>
          </a:xfrm>
          <a:prstGeom prst="diamond">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3051880" y="4983638"/>
            <a:ext cx="608824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基于大模型的场景工程</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
        <p:nvSpPr>
          <p:cNvPr id="11" name="文本框 10"/>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rot="5400000" flipV="1">
            <a:off x="6224924" y="776273"/>
            <a:ext cx="1800000" cy="1800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401111"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基于大模型的场景工程</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4154" name="组合 4153"/>
          <p:cNvGrpSpPr/>
          <p:nvPr/>
        </p:nvGrpSpPr>
        <p:grpSpPr>
          <a:xfrm>
            <a:off x="342508" y="1280161"/>
            <a:ext cx="11506983" cy="4882173"/>
            <a:chOff x="478722" y="1280161"/>
            <a:chExt cx="11506983" cy="4882173"/>
          </a:xfrm>
        </p:grpSpPr>
        <p:grpSp>
          <p:nvGrpSpPr>
            <p:cNvPr id="4148" name="组合 4147"/>
            <p:cNvGrpSpPr/>
            <p:nvPr/>
          </p:nvGrpSpPr>
          <p:grpSpPr>
            <a:xfrm>
              <a:off x="478722" y="1280161"/>
              <a:ext cx="11506983" cy="4882173"/>
              <a:chOff x="478722" y="1280161"/>
              <a:chExt cx="11506983" cy="4882173"/>
            </a:xfrm>
          </p:grpSpPr>
          <p:grpSp>
            <p:nvGrpSpPr>
              <p:cNvPr id="4118" name="组合 4117"/>
              <p:cNvGrpSpPr/>
              <p:nvPr/>
            </p:nvGrpSpPr>
            <p:grpSpPr>
              <a:xfrm>
                <a:off x="478722" y="1280161"/>
                <a:ext cx="8178458" cy="4882173"/>
                <a:chOff x="546099" y="1267453"/>
                <a:chExt cx="8686761" cy="5000972"/>
              </a:xfrm>
            </p:grpSpPr>
            <p:grpSp>
              <p:nvGrpSpPr>
                <p:cNvPr id="54" name="组合 53"/>
                <p:cNvGrpSpPr/>
                <p:nvPr/>
              </p:nvGrpSpPr>
              <p:grpSpPr>
                <a:xfrm>
                  <a:off x="546099" y="1267453"/>
                  <a:ext cx="5818981" cy="5000972"/>
                  <a:chOff x="894080" y="1563217"/>
                  <a:chExt cx="4893310" cy="4028162"/>
                </a:xfrm>
              </p:grpSpPr>
              <p:sp>
                <p:nvSpPr>
                  <p:cNvPr id="6" name="矩形 5"/>
                  <p:cNvSpPr/>
                  <p:nvPr/>
                </p:nvSpPr>
                <p:spPr>
                  <a:xfrm>
                    <a:off x="894080" y="1920240"/>
                    <a:ext cx="2118360" cy="3266440"/>
                  </a:xfrm>
                  <a:prstGeom prst="rect">
                    <a:avLst/>
                  </a:prstGeom>
                  <a:solidFill>
                    <a:srgbClr val="DDD7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5840" y="2039309"/>
                    <a:ext cx="1894840" cy="29916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
                  <a:stretch>
                    <a:fillRect/>
                  </a:stretch>
                </p:blipFill>
                <p:spPr>
                  <a:xfrm>
                    <a:off x="1087520" y="2316498"/>
                    <a:ext cx="680236" cy="680236"/>
                  </a:xfrm>
                  <a:prstGeom prst="rect">
                    <a:avLst/>
                  </a:prstGeom>
                </p:spPr>
              </p:pic>
              <p:pic>
                <p:nvPicPr>
                  <p:cNvPr id="4098" name="Picture 2" descr="man, mechanic Icon"/>
                  <p:cNvPicPr>
                    <a:picLocks noChangeAspect="1" noChangeArrowheads="1"/>
                  </p:cNvPicPr>
                  <p:nvPr/>
                </p:nvPicPr>
                <p:blipFill>
                  <a:blip r:embed="rId2"/>
                  <a:srcRect/>
                  <a:stretch>
                    <a:fillRect/>
                  </a:stretch>
                </p:blipFill>
                <p:spPr bwMode="auto">
                  <a:xfrm>
                    <a:off x="2153088" y="2316496"/>
                    <a:ext cx="680237" cy="68023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099025" y="2996733"/>
                    <a:ext cx="657225" cy="29748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司机</a:t>
                    </a:r>
                    <a:endParaRPr lang="zh-CN" altLang="en-US" dirty="0">
                      <a:latin typeface="黑体" panose="02010609060101010101" charset="-122"/>
                      <a:ea typeface="黑体" panose="02010609060101010101" charset="-122"/>
                    </a:endParaRPr>
                  </a:p>
                </p:txBody>
              </p:sp>
              <p:sp>
                <p:nvSpPr>
                  <p:cNvPr id="12" name="文本框 11"/>
                  <p:cNvSpPr txBox="1"/>
                  <p:nvPr/>
                </p:nvSpPr>
                <p:spPr>
                  <a:xfrm>
                    <a:off x="2093564" y="2989494"/>
                    <a:ext cx="830121"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工程师</a:t>
                    </a:r>
                    <a:endParaRPr lang="zh-CN" altLang="en-US" dirty="0">
                      <a:latin typeface="黑体" panose="02010609060101010101" charset="-122"/>
                      <a:ea typeface="黑体" panose="02010609060101010101" charset="-122"/>
                    </a:endParaRPr>
                  </a:p>
                </p:txBody>
              </p:sp>
              <p:pic>
                <p:nvPicPr>
                  <p:cNvPr id="4100" name="Picture 4" descr="Avatar, computer, female, science, scientist icon - Download on Iconfinder"/>
                  <p:cNvPicPr>
                    <a:picLocks noChangeAspect="1" noChangeArrowheads="1"/>
                  </p:cNvPicPr>
                  <p:nvPr/>
                </p:nvPicPr>
                <p:blipFill>
                  <a:blip r:embed="rId3"/>
                  <a:srcRect/>
                  <a:stretch>
                    <a:fillRect/>
                  </a:stretch>
                </p:blipFill>
                <p:spPr bwMode="auto">
                  <a:xfrm>
                    <a:off x="1131153" y="3834834"/>
                    <a:ext cx="680236" cy="680236"/>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982836" y="4498637"/>
                    <a:ext cx="857803"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研究者</a:t>
                    </a:r>
                    <a:endParaRPr lang="zh-CN" altLang="en-US" dirty="0">
                      <a:latin typeface="黑体" panose="02010609060101010101" charset="-122"/>
                      <a:ea typeface="黑体" panose="02010609060101010101" charset="-122"/>
                    </a:endParaRPr>
                  </a:p>
                </p:txBody>
              </p:sp>
              <p:pic>
                <p:nvPicPr>
                  <p:cNvPr id="27" name="图片 26"/>
                  <p:cNvPicPr>
                    <a:picLocks noChangeAspect="1"/>
                  </p:cNvPicPr>
                  <p:nvPr/>
                </p:nvPicPr>
                <p:blipFill>
                  <a:blip r:embed="rId4"/>
                  <a:stretch>
                    <a:fillRect/>
                  </a:stretch>
                </p:blipFill>
                <p:spPr>
                  <a:xfrm>
                    <a:off x="2150984" y="3831801"/>
                    <a:ext cx="680236" cy="680236"/>
                  </a:xfrm>
                  <a:prstGeom prst="rect">
                    <a:avLst/>
                  </a:prstGeom>
                </p:spPr>
              </p:pic>
              <p:sp>
                <p:nvSpPr>
                  <p:cNvPr id="28" name="文本框 27"/>
                  <p:cNvSpPr txBox="1"/>
                  <p:nvPr/>
                </p:nvSpPr>
                <p:spPr>
                  <a:xfrm>
                    <a:off x="2168933" y="4498637"/>
                    <a:ext cx="657225" cy="29748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工人</a:t>
                    </a:r>
                    <a:endParaRPr lang="zh-CN" altLang="en-US" dirty="0">
                      <a:latin typeface="黑体" panose="02010609060101010101" charset="-122"/>
                      <a:ea typeface="黑体" panose="02010609060101010101" charset="-122"/>
                    </a:endParaRPr>
                  </a:p>
                </p:txBody>
              </p:sp>
              <p:sp>
                <p:nvSpPr>
                  <p:cNvPr id="29" name="文本框 28"/>
                  <p:cNvSpPr txBox="1"/>
                  <p:nvPr/>
                </p:nvSpPr>
                <p:spPr>
                  <a:xfrm>
                    <a:off x="1369319" y="5272057"/>
                    <a:ext cx="1158346"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领域专家</a:t>
                    </a:r>
                    <a:endParaRPr lang="zh-CN" altLang="en-US" dirty="0">
                      <a:latin typeface="黑体" panose="02010609060101010101" charset="-122"/>
                      <a:ea typeface="黑体" panose="02010609060101010101" charset="-122"/>
                    </a:endParaRPr>
                  </a:p>
                </p:txBody>
              </p:sp>
              <p:sp>
                <p:nvSpPr>
                  <p:cNvPr id="32" name="文本框 31"/>
                  <p:cNvSpPr txBox="1"/>
                  <p:nvPr/>
                </p:nvSpPr>
                <p:spPr>
                  <a:xfrm>
                    <a:off x="1139150" y="1563217"/>
                    <a:ext cx="1628219" cy="29748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数据收集与标注</a:t>
                    </a:r>
                    <a:endParaRPr lang="zh-CN" altLang="en-US" dirty="0">
                      <a:latin typeface="黑体" panose="02010609060101010101" charset="-122"/>
                      <a:ea typeface="黑体" panose="02010609060101010101" charset="-122"/>
                    </a:endParaRPr>
                  </a:p>
                </p:txBody>
              </p:sp>
              <p:sp>
                <p:nvSpPr>
                  <p:cNvPr id="36" name="矩形 35"/>
                  <p:cNvSpPr/>
                  <p:nvPr/>
                </p:nvSpPr>
                <p:spPr>
                  <a:xfrm>
                    <a:off x="3669030" y="1920240"/>
                    <a:ext cx="2118360" cy="3266440"/>
                  </a:xfrm>
                  <a:prstGeom prst="rect">
                    <a:avLst/>
                  </a:prstGeom>
                  <a:solidFill>
                    <a:srgbClr val="91BF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780790" y="2039309"/>
                    <a:ext cx="1894840" cy="30152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p:cNvSpPr/>
                  <p:nvPr/>
                </p:nvSpPr>
                <p:spPr>
                  <a:xfrm>
                    <a:off x="3103517" y="3378982"/>
                    <a:ext cx="474436" cy="266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005617" y="1570305"/>
                    <a:ext cx="1445185" cy="29748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数据集</a:t>
                    </a:r>
                    <a:endParaRPr lang="zh-CN" altLang="en-US" dirty="0">
                      <a:latin typeface="黑体" panose="02010609060101010101" charset="-122"/>
                      <a:ea typeface="黑体" panose="02010609060101010101" charset="-122"/>
                    </a:endParaRPr>
                  </a:p>
                </p:txBody>
              </p:sp>
              <p:sp>
                <p:nvSpPr>
                  <p:cNvPr id="44" name="文本框 43"/>
                  <p:cNvSpPr txBox="1"/>
                  <p:nvPr/>
                </p:nvSpPr>
                <p:spPr>
                  <a:xfrm>
                    <a:off x="3973747" y="5286652"/>
                    <a:ext cx="144518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多模态数据</a:t>
                    </a:r>
                    <a:endParaRPr lang="zh-CN" altLang="en-US" dirty="0">
                      <a:latin typeface="黑体" panose="02010609060101010101" charset="-122"/>
                      <a:ea typeface="黑体" panose="02010609060101010101" charset="-122"/>
                    </a:endParaRPr>
                  </a:p>
                </p:txBody>
              </p:sp>
              <p:pic>
                <p:nvPicPr>
                  <p:cNvPr id="4102" name="Picture 6"/>
                  <p:cNvPicPr>
                    <a:picLocks noChangeAspect="1" noChangeArrowheads="1"/>
                  </p:cNvPicPr>
                  <p:nvPr/>
                </p:nvPicPr>
                <p:blipFill>
                  <a:blip r:embed="rId5"/>
                  <a:srcRect/>
                  <a:stretch>
                    <a:fillRect/>
                  </a:stretch>
                </p:blipFill>
                <p:spPr bwMode="auto">
                  <a:xfrm>
                    <a:off x="3934436" y="2216671"/>
                    <a:ext cx="677835" cy="60653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p:cNvSpPr txBox="1"/>
                  <p:nvPr/>
                </p:nvSpPr>
                <p:spPr>
                  <a:xfrm>
                    <a:off x="3938511" y="2866129"/>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音频</a:t>
                    </a:r>
                    <a:endParaRPr lang="zh-CN" altLang="en-US" dirty="0">
                      <a:latin typeface="黑体" panose="02010609060101010101" charset="-122"/>
                      <a:ea typeface="黑体" panose="02010609060101010101" charset="-122"/>
                    </a:endParaRPr>
                  </a:p>
                </p:txBody>
              </p:sp>
              <p:sp>
                <p:nvSpPr>
                  <p:cNvPr id="47" name="文本框 46"/>
                  <p:cNvSpPr txBox="1"/>
                  <p:nvPr/>
                </p:nvSpPr>
                <p:spPr>
                  <a:xfrm>
                    <a:off x="4847128" y="2866129"/>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视频</a:t>
                    </a:r>
                    <a:endParaRPr lang="zh-CN" altLang="en-US" dirty="0">
                      <a:latin typeface="黑体" panose="02010609060101010101" charset="-122"/>
                      <a:ea typeface="黑体" panose="02010609060101010101" charset="-122"/>
                    </a:endParaRPr>
                  </a:p>
                </p:txBody>
              </p:sp>
              <p:pic>
                <p:nvPicPr>
                  <p:cNvPr id="50" name="图形 4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88256" y="2230352"/>
                    <a:ext cx="576243" cy="576243"/>
                  </a:xfrm>
                  <a:prstGeom prst="rect">
                    <a:avLst/>
                  </a:prstGeom>
                </p:spPr>
              </p:pic>
              <p:pic>
                <p:nvPicPr>
                  <p:cNvPr id="4106" name="Picture 10" descr="Document, Note, Paper, Text Icon PNG Transparent Background, Free Download  #36547 - FreeIconsPNG"/>
                  <p:cNvPicPr>
                    <a:picLocks noChangeAspect="1" noChangeArrowheads="1"/>
                  </p:cNvPicPr>
                  <p:nvPr/>
                </p:nvPicPr>
                <p:blipFill>
                  <a:blip r:embed="rId8"/>
                  <a:srcRect/>
                  <a:stretch>
                    <a:fillRect/>
                  </a:stretch>
                </p:blipFill>
                <p:spPr bwMode="auto">
                  <a:xfrm>
                    <a:off x="3973747" y="3245131"/>
                    <a:ext cx="590284" cy="522096"/>
                  </a:xfrm>
                  <a:prstGeom prst="rect">
                    <a:avLst/>
                  </a:prstGeom>
                  <a:noFill/>
                  <a:extLst>
                    <a:ext uri="{909E8E84-426E-40DD-AFC4-6F175D3DCCD1}">
                      <a14:hiddenFill xmlns:a14="http://schemas.microsoft.com/office/drawing/2010/main">
                        <a:solidFill>
                          <a:srgbClr val="FFFFFF"/>
                        </a:solidFill>
                      </a14:hiddenFill>
                    </a:ext>
                  </a:extLst>
                </p:spPr>
              </p:pic>
              <p:sp>
                <p:nvSpPr>
                  <p:cNvPr id="51" name="文本框 50"/>
                  <p:cNvSpPr txBox="1"/>
                  <p:nvPr/>
                </p:nvSpPr>
                <p:spPr>
                  <a:xfrm>
                    <a:off x="3946787" y="3784650"/>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文本</a:t>
                    </a:r>
                    <a:endParaRPr lang="zh-CN" altLang="en-US" dirty="0">
                      <a:latin typeface="黑体" panose="02010609060101010101" charset="-122"/>
                      <a:ea typeface="黑体" panose="02010609060101010101" charset="-122"/>
                    </a:endParaRPr>
                  </a:p>
                </p:txBody>
              </p:sp>
              <p:pic>
                <p:nvPicPr>
                  <p:cNvPr id="4108" name="Picture 12" descr="Lidar Icons - Free SVG &amp; PNG Lidar Images - Noun Project"/>
                  <p:cNvPicPr>
                    <a:picLocks noChangeAspect="1" noChangeArrowheads="1"/>
                  </p:cNvPicPr>
                  <p:nvPr/>
                </p:nvPicPr>
                <p:blipFill>
                  <a:blip r:embed="rId9"/>
                  <a:srcRect/>
                  <a:stretch>
                    <a:fillRect/>
                  </a:stretch>
                </p:blipFill>
                <p:spPr bwMode="auto">
                  <a:xfrm>
                    <a:off x="4880598" y="3180019"/>
                    <a:ext cx="590284" cy="590284"/>
                  </a:xfrm>
                  <a:prstGeom prst="rect">
                    <a:avLst/>
                  </a:prstGeom>
                  <a:noFill/>
                  <a:extLst>
                    <a:ext uri="{909E8E84-426E-40DD-AFC4-6F175D3DCCD1}">
                      <a14:hiddenFill xmlns:a14="http://schemas.microsoft.com/office/drawing/2010/main">
                        <a:solidFill>
                          <a:srgbClr val="FFFFFF"/>
                        </a:solidFill>
                      </a14:hiddenFill>
                    </a:ext>
                  </a:extLst>
                </p:spPr>
              </p:pic>
              <p:sp>
                <p:nvSpPr>
                  <p:cNvPr id="52" name="文本框 51"/>
                  <p:cNvSpPr txBox="1"/>
                  <p:nvPr/>
                </p:nvSpPr>
                <p:spPr>
                  <a:xfrm>
                    <a:off x="4857433" y="3767228"/>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雷达</a:t>
                    </a:r>
                    <a:endParaRPr lang="zh-CN" altLang="en-US" dirty="0">
                      <a:latin typeface="黑体" panose="02010609060101010101" charset="-122"/>
                      <a:ea typeface="黑体" panose="02010609060101010101" charset="-122"/>
                    </a:endParaRPr>
                  </a:p>
                </p:txBody>
              </p:sp>
              <p:pic>
                <p:nvPicPr>
                  <p:cNvPr id="4110" name="Picture 14" descr="Free image outline filled icon &amp; Download free icons for commercial use"/>
                  <p:cNvPicPr>
                    <a:picLocks noChangeAspect="1" noChangeArrowheads="1"/>
                  </p:cNvPicPr>
                  <p:nvPr/>
                </p:nvPicPr>
                <p:blipFill>
                  <a:blip r:embed="rId10"/>
                  <a:srcRect/>
                  <a:stretch>
                    <a:fillRect/>
                  </a:stretch>
                </p:blipFill>
                <p:spPr bwMode="auto">
                  <a:xfrm>
                    <a:off x="3946787" y="4149940"/>
                    <a:ext cx="677483" cy="677483"/>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p:cNvSpPr txBox="1"/>
                  <p:nvPr/>
                </p:nvSpPr>
                <p:spPr>
                  <a:xfrm>
                    <a:off x="3946787" y="4726208"/>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图像</a:t>
                    </a:r>
                    <a:endParaRPr lang="zh-CN" altLang="en-US" dirty="0">
                      <a:latin typeface="黑体" panose="02010609060101010101" charset="-122"/>
                      <a:ea typeface="黑体" panose="02010609060101010101" charset="-122"/>
                    </a:endParaRPr>
                  </a:p>
                </p:txBody>
              </p:sp>
            </p:grpSp>
            <p:sp>
              <p:nvSpPr>
                <p:cNvPr id="58" name="文本框 57"/>
                <p:cNvSpPr txBox="1"/>
                <p:nvPr/>
              </p:nvSpPr>
              <p:spPr>
                <a:xfrm>
                  <a:off x="7514288" y="5884111"/>
                  <a:ext cx="1718572"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多模态大模型</a:t>
                  </a:r>
                  <a:endParaRPr lang="zh-CN" altLang="en-US" dirty="0">
                    <a:latin typeface="黑体" panose="02010609060101010101" charset="-122"/>
                    <a:ea typeface="黑体" panose="02010609060101010101" charset="-122"/>
                  </a:endParaRPr>
                </a:p>
              </p:txBody>
            </p:sp>
            <p:grpSp>
              <p:nvGrpSpPr>
                <p:cNvPr id="4103" name="组合 4102"/>
                <p:cNvGrpSpPr/>
                <p:nvPr/>
              </p:nvGrpSpPr>
              <p:grpSpPr>
                <a:xfrm>
                  <a:off x="7645392" y="1710699"/>
                  <a:ext cx="1514669" cy="4055292"/>
                  <a:chOff x="7681287" y="1699028"/>
                  <a:chExt cx="1514669" cy="4055292"/>
                </a:xfrm>
              </p:grpSpPr>
              <p:sp>
                <p:nvSpPr>
                  <p:cNvPr id="56" name="矩形 55"/>
                  <p:cNvSpPr/>
                  <p:nvPr/>
                </p:nvSpPr>
                <p:spPr>
                  <a:xfrm>
                    <a:off x="7681287" y="1699028"/>
                    <a:ext cx="1456363" cy="40552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11"/>
                  <a:stretch>
                    <a:fillRect/>
                  </a:stretch>
                </p:blipFill>
                <p:spPr>
                  <a:xfrm>
                    <a:off x="7901242" y="2010158"/>
                    <a:ext cx="1043914" cy="719634"/>
                  </a:xfrm>
                  <a:prstGeom prst="rect">
                    <a:avLst/>
                  </a:prstGeom>
                </p:spPr>
              </p:pic>
              <p:sp>
                <p:nvSpPr>
                  <p:cNvPr id="61" name="文本框 60"/>
                  <p:cNvSpPr txBox="1"/>
                  <p:nvPr/>
                </p:nvSpPr>
                <p:spPr>
                  <a:xfrm>
                    <a:off x="7681287" y="2657177"/>
                    <a:ext cx="1456363" cy="378319"/>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语言大模型</a:t>
                    </a:r>
                    <a:endParaRPr lang="zh-CN" altLang="en-US" dirty="0">
                      <a:latin typeface="黑体" panose="02010609060101010101" charset="-122"/>
                      <a:ea typeface="黑体" panose="02010609060101010101" charset="-122"/>
                    </a:endParaRPr>
                  </a:p>
                </p:txBody>
              </p:sp>
              <p:pic>
                <p:nvPicPr>
                  <p:cNvPr id="63" name="图片 62"/>
                  <p:cNvPicPr>
                    <a:picLocks noChangeAspect="1"/>
                  </p:cNvPicPr>
                  <p:nvPr/>
                </p:nvPicPr>
                <p:blipFill>
                  <a:blip r:embed="rId12"/>
                  <a:stretch>
                    <a:fillRect/>
                  </a:stretch>
                </p:blipFill>
                <p:spPr>
                  <a:xfrm>
                    <a:off x="7901242" y="3057480"/>
                    <a:ext cx="1047261" cy="811973"/>
                  </a:xfrm>
                  <a:prstGeom prst="rect">
                    <a:avLst/>
                  </a:prstGeom>
                </p:spPr>
              </p:pic>
              <p:sp>
                <p:nvSpPr>
                  <p:cNvPr id="4096" name="文本框 4095"/>
                  <p:cNvSpPr txBox="1"/>
                  <p:nvPr/>
                </p:nvSpPr>
                <p:spPr>
                  <a:xfrm>
                    <a:off x="7728782" y="3890079"/>
                    <a:ext cx="1467174" cy="378319"/>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视觉大模型</a:t>
                    </a:r>
                    <a:endParaRPr lang="zh-CN" altLang="en-US" dirty="0">
                      <a:latin typeface="黑体" panose="02010609060101010101" charset="-122"/>
                      <a:ea typeface="黑体" panose="02010609060101010101" charset="-122"/>
                    </a:endParaRPr>
                  </a:p>
                </p:txBody>
              </p:sp>
              <p:pic>
                <p:nvPicPr>
                  <p:cNvPr id="4099" name="图片 4098"/>
                  <p:cNvPicPr>
                    <a:picLocks noChangeAspect="1"/>
                  </p:cNvPicPr>
                  <p:nvPr/>
                </p:nvPicPr>
                <p:blipFill>
                  <a:blip r:embed="rId13"/>
                  <a:stretch>
                    <a:fillRect/>
                  </a:stretch>
                </p:blipFill>
                <p:spPr>
                  <a:xfrm>
                    <a:off x="7944531" y="4284676"/>
                    <a:ext cx="1043914" cy="942345"/>
                  </a:xfrm>
                  <a:prstGeom prst="rect">
                    <a:avLst/>
                  </a:prstGeom>
                </p:spPr>
              </p:pic>
              <p:sp>
                <p:nvSpPr>
                  <p:cNvPr id="4101" name="文本框 4100"/>
                  <p:cNvSpPr txBox="1"/>
                  <p:nvPr/>
                </p:nvSpPr>
                <p:spPr>
                  <a:xfrm>
                    <a:off x="7695016" y="5243300"/>
                    <a:ext cx="1456364" cy="378319"/>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混合大模型</a:t>
                    </a:r>
                    <a:endParaRPr lang="zh-CN" altLang="en-US" dirty="0">
                      <a:latin typeface="黑体" panose="02010609060101010101" charset="-122"/>
                      <a:ea typeface="黑体" panose="02010609060101010101" charset="-122"/>
                    </a:endParaRPr>
                  </a:p>
                </p:txBody>
              </p:sp>
            </p:grpSp>
            <p:cxnSp>
              <p:nvCxnSpPr>
                <p:cNvPr id="4105" name="直接箭头连接符 4104"/>
                <p:cNvCxnSpPr/>
                <p:nvPr/>
              </p:nvCxnSpPr>
              <p:spPr>
                <a:xfrm>
                  <a:off x="6365080" y="2196728"/>
                  <a:ext cx="1280312" cy="132500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07" name="直接箭头连接符 4106"/>
                <p:cNvCxnSpPr>
                  <a:stCxn id="36" idx="3"/>
                  <a:endCxn id="56" idx="1"/>
                </p:cNvCxnSpPr>
                <p:nvPr/>
              </p:nvCxnSpPr>
              <p:spPr>
                <a:xfrm>
                  <a:off x="6365081" y="3738344"/>
                  <a:ext cx="1280312" cy="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13" name="直接箭头连接符 4112"/>
                <p:cNvCxnSpPr/>
                <p:nvPr/>
              </p:nvCxnSpPr>
              <p:spPr>
                <a:xfrm flipV="1">
                  <a:off x="6365081" y="3954959"/>
                  <a:ext cx="1280312" cy="123935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117" name="文本框 4116"/>
                <p:cNvSpPr txBox="1"/>
                <p:nvPr/>
              </p:nvSpPr>
              <p:spPr>
                <a:xfrm>
                  <a:off x="6131759" y="1308810"/>
                  <a:ext cx="1718572"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训练</a:t>
                  </a:r>
                  <a:endParaRPr lang="zh-CN" altLang="en-US" dirty="0">
                    <a:latin typeface="黑体" panose="02010609060101010101" charset="-122"/>
                    <a:ea typeface="黑体" panose="02010609060101010101" charset="-122"/>
                  </a:endParaRPr>
                </a:p>
              </p:txBody>
            </p:sp>
          </p:grpSp>
          <p:sp>
            <p:nvSpPr>
              <p:cNvPr id="4122" name="矩形 4121"/>
              <p:cNvSpPr/>
              <p:nvPr/>
            </p:nvSpPr>
            <p:spPr>
              <a:xfrm>
                <a:off x="9614017" y="1712876"/>
                <a:ext cx="2371688" cy="3958958"/>
              </a:xfrm>
              <a:prstGeom prst="rect">
                <a:avLst/>
              </a:prstGeom>
              <a:solidFill>
                <a:srgbClr val="92CD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3" name="矩形 4122"/>
              <p:cNvSpPr/>
              <p:nvPr/>
            </p:nvSpPr>
            <p:spPr>
              <a:xfrm>
                <a:off x="9739142" y="1857189"/>
                <a:ext cx="2121438" cy="36545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4" name="文本框 4123"/>
              <p:cNvSpPr txBox="1"/>
              <p:nvPr/>
            </p:nvSpPr>
            <p:spPr>
              <a:xfrm>
                <a:off x="9990856" y="1292086"/>
                <a:ext cx="161801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任务</a:t>
                </a:r>
                <a:endParaRPr lang="zh-CN" altLang="en-US" dirty="0">
                  <a:latin typeface="黑体" panose="02010609060101010101" charset="-122"/>
                  <a:ea typeface="黑体" panose="02010609060101010101" charset="-122"/>
                </a:endParaRPr>
              </a:p>
            </p:txBody>
          </p:sp>
          <p:pic>
            <p:nvPicPr>
              <p:cNvPr id="4125" name="Picture 18" descr="Car Classification Icon - 6"/>
              <p:cNvPicPr>
                <a:picLocks noChangeAspect="1" noChangeArrowheads="1"/>
              </p:cNvPicPr>
              <p:nvPr/>
            </p:nvPicPr>
            <p:blipFill>
              <a:blip r:embed="rId14"/>
              <a:srcRect/>
              <a:stretch>
                <a:fillRect/>
              </a:stretch>
            </p:blipFill>
            <p:spPr bwMode="auto">
              <a:xfrm>
                <a:off x="10005087" y="2922838"/>
                <a:ext cx="807123" cy="807123"/>
              </a:xfrm>
              <a:prstGeom prst="rect">
                <a:avLst/>
              </a:prstGeom>
              <a:noFill/>
              <a:extLst>
                <a:ext uri="{909E8E84-426E-40DD-AFC4-6F175D3DCCD1}">
                  <a14:hiddenFill xmlns:a14="http://schemas.microsoft.com/office/drawing/2010/main">
                    <a:solidFill>
                      <a:srgbClr val="FFFFFF"/>
                    </a:solidFill>
                  </a14:hiddenFill>
                </a:ext>
              </a:extLst>
            </p:spPr>
          </p:pic>
          <p:sp>
            <p:nvSpPr>
              <p:cNvPr id="4128" name="文本框 4127"/>
              <p:cNvSpPr txBox="1"/>
              <p:nvPr/>
            </p:nvSpPr>
            <p:spPr>
              <a:xfrm>
                <a:off x="10910248" y="3057278"/>
                <a:ext cx="807123" cy="646331"/>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场景分类</a:t>
                </a:r>
                <a:endParaRPr lang="zh-CN" altLang="en-US" dirty="0">
                  <a:latin typeface="黑体" panose="02010609060101010101" charset="-122"/>
                  <a:ea typeface="黑体" panose="02010609060101010101" charset="-122"/>
                </a:endParaRPr>
              </a:p>
            </p:txBody>
          </p:sp>
          <p:pic>
            <p:nvPicPr>
              <p:cNvPr id="4129" name="Picture 22" descr="Fine Tuning Icon - Free PNG &amp; SVG 1522906 - Noun Project"/>
              <p:cNvPicPr>
                <a:picLocks noChangeAspect="1" noChangeArrowheads="1"/>
              </p:cNvPicPr>
              <p:nvPr/>
            </p:nvPicPr>
            <p:blipFill>
              <a:blip r:embed="rId15"/>
              <a:srcRect/>
              <a:stretch>
                <a:fillRect/>
              </a:stretch>
            </p:blipFill>
            <p:spPr bwMode="auto">
              <a:xfrm>
                <a:off x="9987279" y="3778766"/>
                <a:ext cx="809085" cy="809085"/>
              </a:xfrm>
              <a:prstGeom prst="rect">
                <a:avLst/>
              </a:prstGeom>
              <a:noFill/>
              <a:extLst>
                <a:ext uri="{909E8E84-426E-40DD-AFC4-6F175D3DCCD1}">
                  <a14:hiddenFill xmlns:a14="http://schemas.microsoft.com/office/drawing/2010/main">
                    <a:solidFill>
                      <a:srgbClr val="FFFFFF"/>
                    </a:solidFill>
                  </a14:hiddenFill>
                </a:ext>
              </a:extLst>
            </p:spPr>
          </p:pic>
          <p:sp>
            <p:nvSpPr>
              <p:cNvPr id="4130" name="文本框 4129"/>
              <p:cNvSpPr txBox="1"/>
              <p:nvPr/>
            </p:nvSpPr>
            <p:spPr>
              <a:xfrm>
                <a:off x="10906155" y="3856946"/>
                <a:ext cx="807123" cy="646331"/>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模型微调</a:t>
                </a:r>
                <a:endParaRPr lang="zh-CN" altLang="en-US" dirty="0">
                  <a:latin typeface="黑体" panose="02010609060101010101" charset="-122"/>
                  <a:ea typeface="黑体" panose="02010609060101010101" charset="-122"/>
                </a:endParaRPr>
              </a:p>
            </p:txBody>
          </p:sp>
          <p:pic>
            <p:nvPicPr>
              <p:cNvPr id="4131" name="Picture 24" descr="Analysis, analytics, data, extraction, idea, information, management icon -  Download on Iconfinder"/>
              <p:cNvPicPr>
                <a:picLocks noChangeAspect="1" noChangeArrowheads="1"/>
              </p:cNvPicPr>
              <p:nvPr/>
            </p:nvPicPr>
            <p:blipFill>
              <a:blip r:embed="rId16"/>
              <a:srcRect/>
              <a:stretch>
                <a:fillRect/>
              </a:stretch>
            </p:blipFill>
            <p:spPr bwMode="auto">
              <a:xfrm>
                <a:off x="10032714" y="2114911"/>
                <a:ext cx="718214" cy="718214"/>
              </a:xfrm>
              <a:prstGeom prst="rect">
                <a:avLst/>
              </a:prstGeom>
              <a:noFill/>
              <a:extLst>
                <a:ext uri="{909E8E84-426E-40DD-AFC4-6F175D3DCCD1}">
                  <a14:hiddenFill xmlns:a14="http://schemas.microsoft.com/office/drawing/2010/main">
                    <a:solidFill>
                      <a:srgbClr val="FFFFFF"/>
                    </a:solidFill>
                  </a14:hiddenFill>
                </a:ext>
              </a:extLst>
            </p:spPr>
          </p:pic>
          <p:sp>
            <p:nvSpPr>
              <p:cNvPr id="4132" name="文本框 4131"/>
              <p:cNvSpPr txBox="1"/>
              <p:nvPr/>
            </p:nvSpPr>
            <p:spPr>
              <a:xfrm>
                <a:off x="10784540" y="2226569"/>
                <a:ext cx="1042428" cy="646331"/>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场景信息提取</a:t>
                </a:r>
                <a:endParaRPr lang="zh-CN" altLang="en-US" dirty="0">
                  <a:latin typeface="黑体" panose="02010609060101010101" charset="-122"/>
                  <a:ea typeface="黑体" panose="02010609060101010101" charset="-122"/>
                </a:endParaRPr>
              </a:p>
            </p:txBody>
          </p:sp>
          <p:pic>
            <p:nvPicPr>
              <p:cNvPr id="4133" name="Picture 26" descr="Smart car - Free transport icons"/>
              <p:cNvPicPr>
                <a:picLocks noChangeAspect="1" noChangeArrowheads="1"/>
              </p:cNvPicPr>
              <p:nvPr/>
            </p:nvPicPr>
            <p:blipFill>
              <a:blip r:embed="rId17"/>
              <a:srcRect/>
              <a:stretch>
                <a:fillRect/>
              </a:stretch>
            </p:blipFill>
            <p:spPr bwMode="auto">
              <a:xfrm>
                <a:off x="10028211" y="4611794"/>
                <a:ext cx="768153" cy="768153"/>
              </a:xfrm>
              <a:prstGeom prst="rect">
                <a:avLst/>
              </a:prstGeom>
              <a:noFill/>
              <a:extLst>
                <a:ext uri="{909E8E84-426E-40DD-AFC4-6F175D3DCCD1}">
                  <a14:hiddenFill xmlns:a14="http://schemas.microsoft.com/office/drawing/2010/main">
                    <a:solidFill>
                      <a:srgbClr val="FFFFFF"/>
                    </a:solidFill>
                  </a14:hiddenFill>
                </a:ext>
              </a:extLst>
            </p:spPr>
          </p:pic>
          <p:sp>
            <p:nvSpPr>
              <p:cNvPr id="4134" name="文本框 4133"/>
              <p:cNvSpPr txBox="1"/>
              <p:nvPr/>
            </p:nvSpPr>
            <p:spPr>
              <a:xfrm>
                <a:off x="10921489" y="4656614"/>
                <a:ext cx="807123" cy="646331"/>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模型泛化</a:t>
                </a:r>
                <a:endParaRPr lang="zh-CN" altLang="en-US" dirty="0">
                  <a:latin typeface="黑体" panose="02010609060101010101" charset="-122"/>
                  <a:ea typeface="黑体" panose="02010609060101010101" charset="-122"/>
                </a:endParaRPr>
              </a:p>
            </p:txBody>
          </p:sp>
          <p:cxnSp>
            <p:nvCxnSpPr>
              <p:cNvPr id="4135" name="直接箭头连接符 4134"/>
              <p:cNvCxnSpPr>
                <a:stCxn id="56" idx="3"/>
              </p:cNvCxnSpPr>
              <p:nvPr/>
            </p:nvCxnSpPr>
            <p:spPr>
              <a:xfrm flipV="1">
                <a:off x="8533748" y="2223630"/>
                <a:ext cx="1062185" cy="146872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38" name="直接箭头连接符 4137"/>
              <p:cNvCxnSpPr>
                <a:stCxn id="56" idx="3"/>
              </p:cNvCxnSpPr>
              <p:nvPr/>
            </p:nvCxnSpPr>
            <p:spPr>
              <a:xfrm flipV="1">
                <a:off x="8533748" y="3017598"/>
                <a:ext cx="1080269" cy="67475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41" name="直接箭头连接符 4140"/>
              <p:cNvCxnSpPr>
                <a:stCxn id="56" idx="3"/>
              </p:cNvCxnSpPr>
              <p:nvPr/>
            </p:nvCxnSpPr>
            <p:spPr>
              <a:xfrm>
                <a:off x="8533748" y="3692357"/>
                <a:ext cx="1080269" cy="54474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44" name="直接箭头连接符 4143"/>
              <p:cNvCxnSpPr>
                <a:stCxn id="56" idx="3"/>
              </p:cNvCxnSpPr>
              <p:nvPr/>
            </p:nvCxnSpPr>
            <p:spPr>
              <a:xfrm>
                <a:off x="8533748" y="3692357"/>
                <a:ext cx="1062185" cy="135943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147" name="文本框 4146"/>
              <p:cNvSpPr txBox="1"/>
              <p:nvPr/>
            </p:nvSpPr>
            <p:spPr>
              <a:xfrm>
                <a:off x="8264877" y="1320279"/>
                <a:ext cx="161801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赋能</a:t>
                </a:r>
                <a:endParaRPr lang="zh-CN" altLang="en-US" dirty="0">
                  <a:latin typeface="黑体" panose="02010609060101010101" charset="-122"/>
                  <a:ea typeface="黑体" panose="02010609060101010101" charset="-122"/>
                </a:endParaRPr>
              </a:p>
            </p:txBody>
          </p:sp>
        </p:grpSp>
        <p:sp>
          <p:nvSpPr>
            <p:cNvPr id="4149" name="文本框 4148"/>
            <p:cNvSpPr txBox="1"/>
            <p:nvPr/>
          </p:nvSpPr>
          <p:spPr>
            <a:xfrm>
              <a:off x="10112484" y="5787149"/>
              <a:ext cx="161801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多场景泛化</a:t>
              </a:r>
              <a:endParaRPr lang="zh-CN" altLang="en-US" dirty="0">
                <a:latin typeface="黑体" panose="02010609060101010101" charset="-122"/>
                <a:ea typeface="黑体" panose="02010609060101010101" charset="-122"/>
              </a:endParaRPr>
            </a:p>
          </p:txBody>
        </p:sp>
      </p:grpSp>
      <p:pic>
        <p:nvPicPr>
          <p:cNvPr id="3074" name="Picture 2" descr="Digital, digitalization, signal, wave icon - Download on Iconfinder"/>
          <p:cNvPicPr>
            <a:picLocks noChangeAspect="1" noChangeArrowheads="1"/>
          </p:cNvPicPr>
          <p:nvPr/>
        </p:nvPicPr>
        <p:blipFill>
          <a:blip r:embed="rId18"/>
          <a:srcRect/>
          <a:stretch>
            <a:fillRect/>
          </a:stretch>
        </p:blipFill>
        <p:spPr bwMode="auto">
          <a:xfrm>
            <a:off x="4737176" y="4431701"/>
            <a:ext cx="821117" cy="82111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768288" y="5113738"/>
            <a:ext cx="735820" cy="369332"/>
          </a:xfrm>
          <a:prstGeom prst="rect">
            <a:avLst/>
          </a:prstGeom>
          <a:noFill/>
        </p:spPr>
        <p:txBody>
          <a:bodyPr wrap="square" rtlCol="0">
            <a:spAutoFit/>
          </a:bodyPr>
          <a:lstStyle/>
          <a:p>
            <a:pPr algn="ctr"/>
            <a:r>
              <a:rPr lang="en-US" altLang="zh-CN" dirty="0">
                <a:latin typeface="黑体" panose="02010609060101010101" charset="-122"/>
                <a:ea typeface="黑体" panose="02010609060101010101" charset="-122"/>
              </a:rPr>
              <a:t>IMU</a:t>
            </a:r>
            <a:endParaRPr lang="zh-CN" altLang="en-US"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1">
            <a:clrChange>
              <a:clrFrom>
                <a:srgbClr val="FFFFFF"/>
              </a:clrFrom>
              <a:clrTo>
                <a:srgbClr val="FFFFFF">
                  <a:alpha val="0"/>
                </a:srgbClr>
              </a:clrTo>
            </a:clrChange>
          </a:blip>
          <a:stretch>
            <a:fillRect/>
          </a:stretch>
        </p:blipFill>
        <p:spPr>
          <a:xfrm>
            <a:off x="8742782" y="3773540"/>
            <a:ext cx="2841977" cy="1728135"/>
          </a:xfrm>
          <a:prstGeom prst="rect">
            <a:avLst/>
          </a:prstGeom>
        </p:spPr>
      </p:pic>
      <p:sp>
        <p:nvSpPr>
          <p:cNvPr id="2" name="文本框 1"/>
          <p:cNvSpPr txBox="1"/>
          <p:nvPr/>
        </p:nvSpPr>
        <p:spPr>
          <a:xfrm>
            <a:off x="546100" y="215901"/>
            <a:ext cx="635302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基于大模型的场景工程</a:t>
            </a:r>
            <a:endParaRPr kumimoji="1" lang="zh-CN" altLang="en-US"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75" y="1308847"/>
            <a:ext cx="1630811" cy="1168014"/>
          </a:xfrm>
          <a:prstGeom prst="rect">
            <a:avLst/>
          </a:prstGeom>
        </p:spPr>
      </p:pic>
      <p:pic>
        <p:nvPicPr>
          <p:cNvPr id="4" name="图片 3"/>
          <p:cNvPicPr>
            <a:picLocks noChangeAspect="1"/>
          </p:cNvPicPr>
          <p:nvPr/>
        </p:nvPicPr>
        <p:blipFill>
          <a:blip r:embed="rId3"/>
          <a:stretch>
            <a:fillRect/>
          </a:stretch>
        </p:blipFill>
        <p:spPr>
          <a:xfrm>
            <a:off x="464443" y="2564878"/>
            <a:ext cx="1644291" cy="1168014"/>
          </a:xfrm>
          <a:prstGeom prst="rect">
            <a:avLst/>
          </a:prstGeom>
        </p:spPr>
      </p:pic>
      <p:pic>
        <p:nvPicPr>
          <p:cNvPr id="5" name="图片 4"/>
          <p:cNvPicPr>
            <a:picLocks noChangeAspect="1"/>
          </p:cNvPicPr>
          <p:nvPr/>
        </p:nvPicPr>
        <p:blipFill>
          <a:blip r:embed="rId4"/>
          <a:stretch>
            <a:fillRect/>
          </a:stretch>
        </p:blipFill>
        <p:spPr>
          <a:xfrm>
            <a:off x="457886" y="3845033"/>
            <a:ext cx="1658473" cy="1292465"/>
          </a:xfrm>
          <a:prstGeom prst="rect">
            <a:avLst/>
          </a:prstGeom>
        </p:spPr>
      </p:pic>
      <p:sp>
        <p:nvSpPr>
          <p:cNvPr id="7" name="文本框 18"/>
          <p:cNvSpPr txBox="1"/>
          <p:nvPr/>
        </p:nvSpPr>
        <p:spPr>
          <a:xfrm>
            <a:off x="902132" y="2199267"/>
            <a:ext cx="1009700"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C00000"/>
                </a:solidFill>
                <a:latin typeface="微软雅黑" panose="020B0503020204020204" pitchFamily="34" charset="-122"/>
                <a:ea typeface="微软雅黑" panose="020B0503020204020204" pitchFamily="34" charset="-122"/>
              </a:rPr>
              <a:t>场景</a:t>
            </a:r>
            <a:r>
              <a:rPr lang="en-US" altLang="zh-CN" sz="1600" dirty="0">
                <a:solidFill>
                  <a:srgbClr val="C00000"/>
                </a:solidFill>
                <a:latin typeface="微软雅黑" panose="020B0503020204020204" pitchFamily="34" charset="-122"/>
                <a:ea typeface="微软雅黑" panose="020B0503020204020204" pitchFamily="34" charset="-122"/>
              </a:rPr>
              <a:t>1</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 name="文本框 19"/>
          <p:cNvSpPr txBox="1"/>
          <p:nvPr/>
        </p:nvSpPr>
        <p:spPr>
          <a:xfrm>
            <a:off x="902132" y="3458724"/>
            <a:ext cx="1009700"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C00000"/>
                </a:solidFill>
                <a:latin typeface="微软雅黑" panose="020B0503020204020204" pitchFamily="34" charset="-122"/>
                <a:ea typeface="微软雅黑" panose="020B0503020204020204" pitchFamily="34" charset="-122"/>
              </a:rPr>
              <a:t>场景</a:t>
            </a:r>
            <a:r>
              <a:rPr lang="en-US" altLang="zh-CN" sz="1600" dirty="0">
                <a:solidFill>
                  <a:srgbClr val="C00000"/>
                </a:solidFill>
                <a:latin typeface="微软雅黑" panose="020B0503020204020204" pitchFamily="34" charset="-122"/>
                <a:ea typeface="微软雅黑" panose="020B0503020204020204" pitchFamily="34" charset="-122"/>
              </a:rPr>
              <a:t>2</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9" name="文本框 20"/>
          <p:cNvSpPr txBox="1"/>
          <p:nvPr/>
        </p:nvSpPr>
        <p:spPr>
          <a:xfrm>
            <a:off x="902132" y="4796766"/>
            <a:ext cx="1009700"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C00000"/>
                </a:solidFill>
                <a:latin typeface="微软雅黑" panose="020B0503020204020204" pitchFamily="34" charset="-122"/>
                <a:ea typeface="微软雅黑" panose="020B0503020204020204" pitchFamily="34" charset="-122"/>
              </a:rPr>
              <a:t>场景</a:t>
            </a:r>
            <a:r>
              <a:rPr lang="en-US" altLang="zh-CN" sz="1600" dirty="0">
                <a:solidFill>
                  <a:srgbClr val="C00000"/>
                </a:solidFill>
                <a:latin typeface="微软雅黑" panose="020B0503020204020204" pitchFamily="34" charset="-122"/>
                <a:ea typeface="微软雅黑" panose="020B0503020204020204" pitchFamily="34" charset="-122"/>
              </a:rPr>
              <a:t>3</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0" name="箭头: 右 9"/>
          <p:cNvSpPr/>
          <p:nvPr/>
        </p:nvSpPr>
        <p:spPr>
          <a:xfrm>
            <a:off x="2329081" y="3056828"/>
            <a:ext cx="678090" cy="449509"/>
          </a:xfrm>
          <a:prstGeom prst="rightArrow">
            <a:avLst/>
          </a:prstGeom>
          <a:solidFill>
            <a:schemeClr val="accent5"/>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31"/>
          <p:cNvSpPr txBox="1"/>
          <p:nvPr/>
        </p:nvSpPr>
        <p:spPr>
          <a:xfrm>
            <a:off x="286013" y="5692135"/>
            <a:ext cx="224193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黑体" panose="02010609060101010101" charset="-122"/>
                <a:ea typeface="黑体" panose="02010609060101010101" charset="-122"/>
              </a:rPr>
              <a:t>复杂场景数据集</a:t>
            </a:r>
            <a:endParaRPr lang="zh-CN" altLang="en-US" sz="2000" dirty="0">
              <a:latin typeface="黑体" panose="02010609060101010101" charset="-122"/>
              <a:ea typeface="黑体" panose="02010609060101010101" charset="-122"/>
            </a:endParaRPr>
          </a:p>
        </p:txBody>
      </p:sp>
      <p:sp>
        <p:nvSpPr>
          <p:cNvPr id="14" name="文本框 32"/>
          <p:cNvSpPr txBox="1"/>
          <p:nvPr/>
        </p:nvSpPr>
        <p:spPr>
          <a:xfrm>
            <a:off x="2889736" y="5692135"/>
            <a:ext cx="28571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黑体" panose="02010609060101010101" charset="-122"/>
                <a:ea typeface="黑体" panose="02010609060101010101" charset="-122"/>
              </a:rPr>
              <a:t>基于大模型的知识蒸馏</a:t>
            </a:r>
            <a:endParaRPr lang="zh-CN" altLang="en-US" sz="2000" dirty="0">
              <a:latin typeface="黑体" panose="02010609060101010101" charset="-122"/>
              <a:ea typeface="黑体" panose="02010609060101010101" charset="-122"/>
            </a:endParaRPr>
          </a:p>
        </p:txBody>
      </p:sp>
      <p:sp>
        <p:nvSpPr>
          <p:cNvPr id="15" name="矩形: 圆角 14"/>
          <p:cNvSpPr/>
          <p:nvPr/>
        </p:nvSpPr>
        <p:spPr>
          <a:xfrm>
            <a:off x="470258" y="1073889"/>
            <a:ext cx="1859716" cy="4536226"/>
          </a:xfrm>
          <a:prstGeom prst="roundRect">
            <a:avLst>
              <a:gd name="adj" fmla="val 6820"/>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圆角 15"/>
          <p:cNvSpPr/>
          <p:nvPr/>
        </p:nvSpPr>
        <p:spPr>
          <a:xfrm>
            <a:off x="2993982" y="1073888"/>
            <a:ext cx="2648613" cy="4536226"/>
          </a:xfrm>
          <a:prstGeom prst="roundRect">
            <a:avLst>
              <a:gd name="adj" fmla="val 5091"/>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文本框 34"/>
          <p:cNvSpPr txBox="1"/>
          <p:nvPr/>
        </p:nvSpPr>
        <p:spPr>
          <a:xfrm>
            <a:off x="460680" y="5059819"/>
            <a:ext cx="185971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18" name="箭头: 右 17"/>
          <p:cNvSpPr/>
          <p:nvPr/>
        </p:nvSpPr>
        <p:spPr>
          <a:xfrm>
            <a:off x="5642595" y="3052934"/>
            <a:ext cx="678090" cy="449509"/>
          </a:xfrm>
          <a:prstGeom prst="rightArrow">
            <a:avLst/>
          </a:prstGeom>
          <a:solidFill>
            <a:schemeClr val="accent5"/>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 name="组合 29"/>
          <p:cNvGrpSpPr/>
          <p:nvPr/>
        </p:nvGrpSpPr>
        <p:grpSpPr>
          <a:xfrm>
            <a:off x="8587224" y="4297465"/>
            <a:ext cx="236797" cy="421651"/>
            <a:chOff x="5747892" y="3843224"/>
            <a:chExt cx="554573" cy="731590"/>
          </a:xfrm>
        </p:grpSpPr>
        <p:cxnSp>
          <p:nvCxnSpPr>
            <p:cNvPr id="21" name="直接连接符 20"/>
            <p:cNvCxnSpPr/>
            <p:nvPr/>
          </p:nvCxnSpPr>
          <p:spPr>
            <a:xfrm flipV="1">
              <a:off x="5747892" y="4253861"/>
              <a:ext cx="17405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921946" y="3843224"/>
              <a:ext cx="0" cy="72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747892" y="4406261"/>
              <a:ext cx="174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747892" y="4574814"/>
              <a:ext cx="174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921946" y="3843224"/>
              <a:ext cx="380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矩形: 圆角 30"/>
          <p:cNvSpPr/>
          <p:nvPr/>
        </p:nvSpPr>
        <p:spPr>
          <a:xfrm>
            <a:off x="6354968" y="1073888"/>
            <a:ext cx="5366357" cy="4536226"/>
          </a:xfrm>
          <a:prstGeom prst="roundRect">
            <a:avLst>
              <a:gd name="adj" fmla="val 4016"/>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文本框 33"/>
          <p:cNvSpPr txBox="1"/>
          <p:nvPr/>
        </p:nvSpPr>
        <p:spPr>
          <a:xfrm>
            <a:off x="7044200" y="5669386"/>
            <a:ext cx="4262860"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黑体" panose="02010609060101010101" charset="-122"/>
                <a:ea typeface="黑体" panose="02010609060101010101" charset="-122"/>
              </a:rPr>
              <a:t>易上手、可扩展的自动驾驶场景库</a:t>
            </a:r>
            <a:endParaRPr lang="zh-CN" altLang="en-US" sz="2000" dirty="0">
              <a:latin typeface="黑体" panose="02010609060101010101" charset="-122"/>
              <a:ea typeface="黑体" panose="02010609060101010101" charset="-122"/>
            </a:endParaRPr>
          </a:p>
        </p:txBody>
      </p:sp>
      <p:pic>
        <p:nvPicPr>
          <p:cNvPr id="33" name="图片 32"/>
          <p:cNvPicPr>
            <a:picLocks noChangeAspect="1"/>
          </p:cNvPicPr>
          <p:nvPr/>
        </p:nvPicPr>
        <p:blipFill rotWithShape="1">
          <a:blip r:embed="rId5"/>
          <a:srcRect l="1233" t="12269" r="69144" b="55229"/>
          <a:stretch>
            <a:fillRect/>
          </a:stretch>
        </p:blipFill>
        <p:spPr>
          <a:xfrm>
            <a:off x="6543312" y="1829282"/>
            <a:ext cx="1578123" cy="1149389"/>
          </a:xfrm>
          <a:prstGeom prst="rect">
            <a:avLst/>
          </a:prstGeom>
        </p:spPr>
      </p:pic>
      <p:pic>
        <p:nvPicPr>
          <p:cNvPr id="39" name="图片 38"/>
          <p:cNvPicPr>
            <a:picLocks noChangeAspect="1"/>
          </p:cNvPicPr>
          <p:nvPr/>
        </p:nvPicPr>
        <p:blipFill>
          <a:blip r:embed="rId6">
            <a:clrChange>
              <a:clrFrom>
                <a:srgbClr val="FFFFFF"/>
              </a:clrFrom>
              <a:clrTo>
                <a:srgbClr val="FFFFFF">
                  <a:alpha val="0"/>
                </a:srgbClr>
              </a:clrTo>
            </a:clrChange>
          </a:blip>
          <a:stretch>
            <a:fillRect/>
          </a:stretch>
        </p:blipFill>
        <p:spPr>
          <a:xfrm>
            <a:off x="6501029" y="3983813"/>
            <a:ext cx="2088775" cy="1151507"/>
          </a:xfrm>
          <a:prstGeom prst="rect">
            <a:avLst/>
          </a:prstGeom>
        </p:spPr>
      </p:pic>
      <p:pic>
        <p:nvPicPr>
          <p:cNvPr id="52" name="图片 51"/>
          <p:cNvPicPr>
            <a:picLocks noChangeAspect="1"/>
          </p:cNvPicPr>
          <p:nvPr/>
        </p:nvPicPr>
        <p:blipFill rotWithShape="1">
          <a:blip r:embed="rId5"/>
          <a:srcRect l="35109" t="12269" r="34895" b="60635"/>
          <a:stretch>
            <a:fillRect/>
          </a:stretch>
        </p:blipFill>
        <p:spPr>
          <a:xfrm>
            <a:off x="8194701" y="1345874"/>
            <a:ext cx="1790222" cy="1073470"/>
          </a:xfrm>
          <a:prstGeom prst="rect">
            <a:avLst/>
          </a:prstGeom>
        </p:spPr>
      </p:pic>
      <p:pic>
        <p:nvPicPr>
          <p:cNvPr id="55" name="图片 54"/>
          <p:cNvPicPr>
            <a:picLocks noChangeAspect="1"/>
          </p:cNvPicPr>
          <p:nvPr/>
        </p:nvPicPr>
        <p:blipFill rotWithShape="1">
          <a:blip r:embed="rId5"/>
          <a:srcRect l="68622" t="12269" r="430" b="65882"/>
          <a:stretch>
            <a:fillRect/>
          </a:stretch>
        </p:blipFill>
        <p:spPr>
          <a:xfrm>
            <a:off x="10064062" y="1875781"/>
            <a:ext cx="1578123" cy="739567"/>
          </a:xfrm>
          <a:prstGeom prst="rect">
            <a:avLst/>
          </a:prstGeom>
        </p:spPr>
      </p:pic>
      <p:pic>
        <p:nvPicPr>
          <p:cNvPr id="6" name="图片 5"/>
          <p:cNvPicPr>
            <a:picLocks noChangeAspect="1"/>
          </p:cNvPicPr>
          <p:nvPr/>
        </p:nvPicPr>
        <p:blipFill>
          <a:blip r:embed="rId7"/>
          <a:stretch>
            <a:fillRect/>
          </a:stretch>
        </p:blipFill>
        <p:spPr>
          <a:xfrm>
            <a:off x="3096901" y="1152934"/>
            <a:ext cx="2450313" cy="2349509"/>
          </a:xfrm>
          <a:prstGeom prst="rect">
            <a:avLst/>
          </a:prstGeom>
        </p:spPr>
      </p:pic>
      <p:pic>
        <p:nvPicPr>
          <p:cNvPr id="19" name="图片 18"/>
          <p:cNvPicPr>
            <a:picLocks noChangeAspect="1"/>
          </p:cNvPicPr>
          <p:nvPr/>
        </p:nvPicPr>
        <p:blipFill>
          <a:blip r:embed="rId8"/>
          <a:stretch>
            <a:fillRect/>
          </a:stretch>
        </p:blipFill>
        <p:spPr>
          <a:xfrm>
            <a:off x="3109391" y="3568256"/>
            <a:ext cx="2427635" cy="1953227"/>
          </a:xfrm>
          <a:prstGeom prst="rect">
            <a:avLst/>
          </a:prstGeom>
        </p:spPr>
      </p:pic>
      <p:sp>
        <p:nvSpPr>
          <p:cNvPr id="45" name="文本框 5"/>
          <p:cNvSpPr txBox="1"/>
          <p:nvPr/>
        </p:nvSpPr>
        <p:spPr>
          <a:xfrm>
            <a:off x="6815827" y="3230725"/>
            <a:ext cx="4547970" cy="340519"/>
          </a:xfrm>
          <a:prstGeom prst="roundRect">
            <a:avLst/>
          </a:prstGeom>
          <a:solidFill>
            <a:schemeClr val="accent5"/>
          </a:solidFill>
        </p:spPr>
        <p:txBody>
          <a:bodyPr wrap="square" rtlCol="0">
            <a:spAutoFit/>
          </a:bodyPr>
          <a:lstStyle>
            <a:defPPr>
              <a:defRPr lang="zh-CN"/>
            </a:defPPr>
            <a:lvl1pPr algn="ctr">
              <a:defRPr kumimoji="1"/>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微软雅黑" panose="020B0503020204020204" pitchFamily="34" charset="-122"/>
                <a:ea typeface="微软雅黑" panose="020B0503020204020204" pitchFamily="34" charset="-122"/>
                <a:sym typeface="+mn-ea"/>
              </a:rPr>
              <a:t>场景特征提取与蒸馏  </a:t>
            </a:r>
            <a:r>
              <a:rPr lang="en-US" altLang="zh-CN" sz="1400" dirty="0">
                <a:solidFill>
                  <a:schemeClr val="bg1"/>
                </a:solidFill>
                <a:latin typeface="微软雅黑" panose="020B0503020204020204" pitchFamily="34" charset="-122"/>
                <a:ea typeface="微软雅黑" panose="020B0503020204020204" pitchFamily="34" charset="-122"/>
                <a:sym typeface="+mn-ea"/>
              </a:rPr>
              <a:t>Generalization</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35302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基于大模型的场景工程</a:t>
            </a:r>
            <a:endParaRPr kumimoji="1" lang="zh-CN" altLang="en-US"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sp>
        <p:nvSpPr>
          <p:cNvPr id="32" name="文本框 33"/>
          <p:cNvSpPr txBox="1"/>
          <p:nvPr/>
        </p:nvSpPr>
        <p:spPr>
          <a:xfrm>
            <a:off x="3964450" y="5941166"/>
            <a:ext cx="426286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黑体" panose="02010609060101010101" charset="-122"/>
                <a:ea typeface="黑体" panose="02010609060101010101" charset="-122"/>
              </a:rPr>
              <a:t>场景库</a:t>
            </a:r>
            <a:r>
              <a:rPr lang="zh-CN" altLang="en-US" sz="2000" dirty="0">
                <a:latin typeface="黑体" panose="02010609060101010101" charset="-122"/>
                <a:ea typeface="黑体" panose="02010609060101010101" charset="-122"/>
              </a:rPr>
              <a:t>数据结构</a:t>
            </a:r>
            <a:endParaRPr lang="zh-CN" altLang="en-US" sz="2000" dirty="0">
              <a:latin typeface="黑体" panose="02010609060101010101" charset="-122"/>
              <a:ea typeface="黑体" panose="02010609060101010101" charset="-122"/>
            </a:endParaRPr>
          </a:p>
        </p:txBody>
      </p:sp>
      <p:grpSp>
        <p:nvGrpSpPr>
          <p:cNvPr id="34" name="组合 33"/>
          <p:cNvGrpSpPr/>
          <p:nvPr/>
        </p:nvGrpSpPr>
        <p:grpSpPr>
          <a:xfrm>
            <a:off x="654050" y="2742565"/>
            <a:ext cx="11084560" cy="3140075"/>
            <a:chOff x="10238" y="5943"/>
            <a:chExt cx="8006" cy="2720"/>
          </a:xfrm>
        </p:grpSpPr>
        <p:pic>
          <p:nvPicPr>
            <p:cNvPr id="41" name="图片 40"/>
            <p:cNvPicPr>
              <a:picLocks noChangeAspect="1"/>
            </p:cNvPicPr>
            <p:nvPr/>
          </p:nvPicPr>
          <p:blipFill>
            <a:blip r:embed="rId1">
              <a:clrChange>
                <a:clrFrom>
                  <a:srgbClr val="FFFFFF"/>
                </a:clrFrom>
                <a:clrTo>
                  <a:srgbClr val="FFFFFF">
                    <a:alpha val="0"/>
                  </a:srgbClr>
                </a:clrTo>
              </a:clrChange>
            </a:blip>
            <a:stretch>
              <a:fillRect/>
            </a:stretch>
          </p:blipFill>
          <p:spPr>
            <a:xfrm>
              <a:off x="13768" y="5943"/>
              <a:ext cx="4476" cy="2721"/>
            </a:xfrm>
            <a:prstGeom prst="rect">
              <a:avLst/>
            </a:prstGeom>
          </p:spPr>
        </p:pic>
        <p:grpSp>
          <p:nvGrpSpPr>
            <p:cNvPr id="30" name="组合 29"/>
            <p:cNvGrpSpPr/>
            <p:nvPr/>
          </p:nvGrpSpPr>
          <p:grpSpPr>
            <a:xfrm>
              <a:off x="13523" y="6768"/>
              <a:ext cx="373" cy="664"/>
              <a:chOff x="5747892" y="3843224"/>
              <a:chExt cx="554573" cy="731590"/>
            </a:xfrm>
          </p:grpSpPr>
          <p:cxnSp>
            <p:nvCxnSpPr>
              <p:cNvPr id="21" name="直接连接符 20"/>
              <p:cNvCxnSpPr/>
              <p:nvPr/>
            </p:nvCxnSpPr>
            <p:spPr>
              <a:xfrm flipV="1">
                <a:off x="5747892" y="4253861"/>
                <a:ext cx="17405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921946" y="3843224"/>
                <a:ext cx="0" cy="72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747892" y="4406261"/>
                <a:ext cx="174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747892" y="4574814"/>
                <a:ext cx="174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921946" y="3843224"/>
                <a:ext cx="380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9" name="图片 38"/>
            <p:cNvPicPr>
              <a:picLocks noChangeAspect="1"/>
            </p:cNvPicPr>
            <p:nvPr/>
          </p:nvPicPr>
          <p:blipFill>
            <a:blip r:embed="rId2">
              <a:clrChange>
                <a:clrFrom>
                  <a:srgbClr val="FFFFFF"/>
                </a:clrFrom>
                <a:clrTo>
                  <a:srgbClr val="FFFFFF">
                    <a:alpha val="0"/>
                  </a:srgbClr>
                </a:clrTo>
              </a:clrChange>
            </a:blip>
            <a:stretch>
              <a:fillRect/>
            </a:stretch>
          </p:blipFill>
          <p:spPr>
            <a:xfrm>
              <a:off x="10238" y="6274"/>
              <a:ext cx="3289" cy="1813"/>
            </a:xfrm>
            <a:prstGeom prst="rect">
              <a:avLst/>
            </a:prstGeom>
          </p:spPr>
        </p:pic>
      </p:grpSp>
      <p:pic>
        <p:nvPicPr>
          <p:cNvPr id="36" name="图片 35"/>
          <p:cNvPicPr>
            <a:picLocks noChangeAspect="1"/>
          </p:cNvPicPr>
          <p:nvPr>
            <p:custDataLst>
              <p:tags r:id="rId3"/>
            </p:custDataLst>
          </p:nvPr>
        </p:nvPicPr>
        <p:blipFill rotWithShape="1">
          <a:blip r:embed="rId4"/>
          <a:srcRect l="1233" t="12269" r="69144" b="55229"/>
          <a:stretch>
            <a:fillRect/>
          </a:stretch>
        </p:blipFill>
        <p:spPr>
          <a:xfrm>
            <a:off x="1677035" y="1076960"/>
            <a:ext cx="2339340" cy="1703070"/>
          </a:xfrm>
          <a:prstGeom prst="rect">
            <a:avLst/>
          </a:prstGeom>
        </p:spPr>
      </p:pic>
      <p:cxnSp>
        <p:nvCxnSpPr>
          <p:cNvPr id="37" name="直接连接符 36"/>
          <p:cNvCxnSpPr/>
          <p:nvPr>
            <p:custDataLst>
              <p:tags r:id="rId5"/>
            </p:custDataLst>
          </p:nvPr>
        </p:nvCxnSpPr>
        <p:spPr>
          <a:xfrm flipH="1">
            <a:off x="2844045" y="2779884"/>
            <a:ext cx="5080" cy="440055"/>
          </a:xfrm>
          <a:prstGeom prst="line">
            <a:avLst/>
          </a:prstGeom>
          <a:ln w="15875">
            <a:solidFill>
              <a:schemeClr val="tx1"/>
            </a:solidFill>
            <a:prstDash val="dash"/>
            <a:tailEnd w="lg" len="sm"/>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custDataLst>
              <p:tags r:id="rId6"/>
            </p:custDataLst>
          </p:nvPr>
        </p:nvPicPr>
        <p:blipFill rotWithShape="1">
          <a:blip r:embed="rId4"/>
          <a:srcRect l="35109" t="12269" r="34895" b="60635"/>
          <a:stretch>
            <a:fillRect/>
          </a:stretch>
        </p:blipFill>
        <p:spPr>
          <a:xfrm>
            <a:off x="4923790" y="858520"/>
            <a:ext cx="2498725" cy="1499235"/>
          </a:xfrm>
          <a:prstGeom prst="rect">
            <a:avLst/>
          </a:prstGeom>
        </p:spPr>
      </p:pic>
      <p:cxnSp>
        <p:nvCxnSpPr>
          <p:cNvPr id="40" name="直接连接符 39"/>
          <p:cNvCxnSpPr/>
          <p:nvPr>
            <p:custDataLst>
              <p:tags r:id="rId7"/>
            </p:custDataLst>
          </p:nvPr>
        </p:nvCxnSpPr>
        <p:spPr>
          <a:xfrm>
            <a:off x="6168905" y="2334889"/>
            <a:ext cx="8255" cy="1189990"/>
          </a:xfrm>
          <a:prstGeom prst="line">
            <a:avLst/>
          </a:prstGeom>
          <a:ln w="15875">
            <a:solidFill>
              <a:schemeClr val="tx1"/>
            </a:solidFill>
            <a:prstDash val="dash"/>
            <a:tailEnd type="none" w="lg" len="sm"/>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custDataLst>
              <p:tags r:id="rId8"/>
            </p:custDataLst>
          </p:nvPr>
        </p:nvPicPr>
        <p:blipFill rotWithShape="1">
          <a:blip r:embed="rId4"/>
          <a:srcRect l="68622" t="12269" r="430" b="65882"/>
          <a:stretch>
            <a:fillRect/>
          </a:stretch>
        </p:blipFill>
        <p:spPr>
          <a:xfrm>
            <a:off x="7775575" y="500380"/>
            <a:ext cx="2825750" cy="1324610"/>
          </a:xfrm>
          <a:prstGeom prst="rect">
            <a:avLst/>
          </a:prstGeom>
        </p:spPr>
      </p:pic>
      <p:cxnSp>
        <p:nvCxnSpPr>
          <p:cNvPr id="43" name="直接连接符 42"/>
          <p:cNvCxnSpPr>
            <a:stCxn id="42" idx="2"/>
          </p:cNvCxnSpPr>
          <p:nvPr>
            <p:custDataLst>
              <p:tags r:id="rId9"/>
            </p:custDataLst>
          </p:nvPr>
        </p:nvCxnSpPr>
        <p:spPr>
          <a:xfrm>
            <a:off x="9188330" y="1824990"/>
            <a:ext cx="10160" cy="1109345"/>
          </a:xfrm>
          <a:prstGeom prst="line">
            <a:avLst/>
          </a:prstGeom>
          <a:ln w="15875">
            <a:solidFill>
              <a:schemeClr val="tx1"/>
            </a:solidFill>
            <a:prstDash val="dash"/>
            <a:tailEnd w="lg"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p:cNvSpPr/>
          <p:nvPr/>
        </p:nvSpPr>
        <p:spPr>
          <a:xfrm>
            <a:off x="4296000" y="876300"/>
            <a:ext cx="3600000" cy="3600000"/>
          </a:xfrm>
          <a:prstGeom prst="diamond">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3051880" y="4983638"/>
            <a:ext cx="608824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高精度场景仿真</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
        <p:nvSpPr>
          <p:cNvPr id="11" name="文本框 10"/>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rot="16200000" flipV="1">
            <a:off x="4208865" y="2836206"/>
            <a:ext cx="1800000" cy="1800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5121915"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高精度场景仿真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1079" name="组合 1078"/>
          <p:cNvGrpSpPr/>
          <p:nvPr/>
        </p:nvGrpSpPr>
        <p:grpSpPr>
          <a:xfrm>
            <a:off x="217170" y="925951"/>
            <a:ext cx="11757660" cy="5716148"/>
            <a:chOff x="304800" y="946751"/>
            <a:chExt cx="11757660" cy="5716148"/>
          </a:xfrm>
        </p:grpSpPr>
        <p:grpSp>
          <p:nvGrpSpPr>
            <p:cNvPr id="4114" name="组合 4113"/>
            <p:cNvGrpSpPr/>
            <p:nvPr/>
          </p:nvGrpSpPr>
          <p:grpSpPr>
            <a:xfrm>
              <a:off x="304800" y="1001349"/>
              <a:ext cx="3759176" cy="5551753"/>
              <a:chOff x="546100" y="1583773"/>
              <a:chExt cx="3848099" cy="5079125"/>
            </a:xfrm>
          </p:grpSpPr>
          <p:grpSp>
            <p:nvGrpSpPr>
              <p:cNvPr id="33" name="组合 32"/>
              <p:cNvGrpSpPr/>
              <p:nvPr/>
            </p:nvGrpSpPr>
            <p:grpSpPr>
              <a:xfrm>
                <a:off x="546101" y="1583773"/>
                <a:ext cx="3848098" cy="2265851"/>
                <a:chOff x="546101" y="1073150"/>
                <a:chExt cx="3848098" cy="2265851"/>
              </a:xfrm>
            </p:grpSpPr>
            <p:sp>
              <p:nvSpPr>
                <p:cNvPr id="4" name="矩形: 圆角 3"/>
                <p:cNvSpPr/>
                <p:nvPr/>
              </p:nvSpPr>
              <p:spPr>
                <a:xfrm>
                  <a:off x="546101" y="1073150"/>
                  <a:ext cx="3848098" cy="2265851"/>
                </a:xfrm>
                <a:prstGeom prst="roundRect">
                  <a:avLst>
                    <a:gd name="adj" fmla="val 1362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Alternative Fuels | Hybrid &amp; Electric Cars &amp; SUVs | Kia"/>
                <p:cNvPicPr>
                  <a:picLocks noChangeAspect="1" noChangeArrowheads="1"/>
                </p:cNvPicPr>
                <p:nvPr/>
              </p:nvPicPr>
              <p:blipFill>
                <a:blip r:embed="rId1"/>
                <a:srcRect/>
                <a:stretch>
                  <a:fillRect/>
                </a:stretch>
              </p:blipFill>
              <p:spPr bwMode="auto">
                <a:xfrm>
                  <a:off x="727220" y="1219224"/>
                  <a:ext cx="1250934" cy="739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go Trucks for Sale in the Philippines | Prime Quest"/>
                <p:cNvPicPr>
                  <a:picLocks noChangeAspect="1" noChangeArrowheads="1"/>
                </p:cNvPicPr>
                <p:nvPr/>
              </p:nvPicPr>
              <p:blipFill>
                <a:blip r:embed="rId2"/>
                <a:srcRect/>
                <a:stretch>
                  <a:fillRect/>
                </a:stretch>
              </p:blipFill>
              <p:spPr bwMode="auto">
                <a:xfrm>
                  <a:off x="2078226" y="1172575"/>
                  <a:ext cx="1052497" cy="861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rotWithShape="1">
                <a:blip r:embed="rId3"/>
                <a:srcRect l="20815" t="10061" r="15778" b="11727"/>
                <a:stretch>
                  <a:fillRect/>
                </a:stretch>
              </p:blipFill>
              <p:spPr bwMode="auto">
                <a:xfrm>
                  <a:off x="3242226" y="1172575"/>
                  <a:ext cx="1040470" cy="73902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4"/>
                <a:srcRect l="22211" t="32699" r="22994" b="21998"/>
                <a:stretch>
                  <a:fillRect/>
                </a:stretch>
              </p:blipFill>
              <p:spPr>
                <a:xfrm>
                  <a:off x="727221" y="1987184"/>
                  <a:ext cx="1250934" cy="983052"/>
                </a:xfrm>
                <a:prstGeom prst="rect">
                  <a:avLst/>
                </a:prstGeom>
              </p:spPr>
            </p:pic>
            <p:sp>
              <p:nvSpPr>
                <p:cNvPr id="14" name="文本框 13"/>
                <p:cNvSpPr txBox="1"/>
                <p:nvPr/>
              </p:nvSpPr>
              <p:spPr>
                <a:xfrm>
                  <a:off x="1579600" y="2969669"/>
                  <a:ext cx="1845973"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车辆与传感器</a:t>
                  </a:r>
                  <a:endParaRPr lang="zh-CN" altLang="en-US" dirty="0">
                    <a:latin typeface="黑体" panose="02010609060101010101" charset="-122"/>
                    <a:ea typeface="黑体" panose="02010609060101010101" charset="-122"/>
                  </a:endParaRPr>
                </a:p>
              </p:txBody>
            </p:sp>
            <p:grpSp>
              <p:nvGrpSpPr>
                <p:cNvPr id="23" name="组合 22"/>
                <p:cNvGrpSpPr/>
                <p:nvPr/>
              </p:nvGrpSpPr>
              <p:grpSpPr>
                <a:xfrm>
                  <a:off x="2078226" y="2033651"/>
                  <a:ext cx="1164000" cy="983052"/>
                  <a:chOff x="4276464" y="4304221"/>
                  <a:chExt cx="1602570" cy="1575184"/>
                </a:xfrm>
              </p:grpSpPr>
              <p:pic>
                <p:nvPicPr>
                  <p:cNvPr id="24" name="图片 23"/>
                  <p:cNvPicPr>
                    <a:picLocks noChangeAspect="1"/>
                  </p:cNvPicPr>
                  <p:nvPr/>
                </p:nvPicPr>
                <p:blipFill>
                  <a:blip r:embed="rId5"/>
                  <a:stretch>
                    <a:fillRect/>
                  </a:stretch>
                </p:blipFill>
                <p:spPr>
                  <a:xfrm>
                    <a:off x="4293185" y="4913820"/>
                    <a:ext cx="965585" cy="965585"/>
                  </a:xfrm>
                  <a:prstGeom prst="rect">
                    <a:avLst/>
                  </a:prstGeom>
                </p:spPr>
              </p:pic>
              <p:pic>
                <p:nvPicPr>
                  <p:cNvPr id="25" name="图片 24"/>
                  <p:cNvPicPr>
                    <a:picLocks noChangeAspect="1"/>
                  </p:cNvPicPr>
                  <p:nvPr/>
                </p:nvPicPr>
                <p:blipFill>
                  <a:blip r:embed="rId6"/>
                  <a:stretch>
                    <a:fillRect/>
                  </a:stretch>
                </p:blipFill>
                <p:spPr>
                  <a:xfrm>
                    <a:off x="4276464" y="4406857"/>
                    <a:ext cx="922833" cy="922833"/>
                  </a:xfrm>
                  <a:prstGeom prst="rect">
                    <a:avLst/>
                  </a:prstGeom>
                </p:spPr>
              </p:pic>
              <p:pic>
                <p:nvPicPr>
                  <p:cNvPr id="26" name="图片 25"/>
                  <p:cNvPicPr>
                    <a:picLocks noChangeAspect="1"/>
                  </p:cNvPicPr>
                  <p:nvPr/>
                </p:nvPicPr>
                <p:blipFill>
                  <a:blip r:embed="rId7"/>
                  <a:stretch>
                    <a:fillRect/>
                  </a:stretch>
                </p:blipFill>
                <p:spPr>
                  <a:xfrm>
                    <a:off x="4847646" y="4304221"/>
                    <a:ext cx="1031388" cy="1031388"/>
                  </a:xfrm>
                  <a:prstGeom prst="rect">
                    <a:avLst/>
                  </a:prstGeom>
                </p:spPr>
              </p:pic>
              <p:pic>
                <p:nvPicPr>
                  <p:cNvPr id="30" name="图片 29"/>
                  <p:cNvPicPr>
                    <a:picLocks noChangeAspect="1"/>
                  </p:cNvPicPr>
                  <p:nvPr/>
                </p:nvPicPr>
                <p:blipFill>
                  <a:blip r:embed="rId8"/>
                  <a:stretch>
                    <a:fillRect/>
                  </a:stretch>
                </p:blipFill>
                <p:spPr>
                  <a:xfrm>
                    <a:off x="4981966" y="4972056"/>
                    <a:ext cx="831404" cy="831404"/>
                  </a:xfrm>
                  <a:prstGeom prst="rect">
                    <a:avLst/>
                  </a:prstGeom>
                </p:spPr>
              </p:pic>
            </p:grpSp>
            <p:pic>
              <p:nvPicPr>
                <p:cNvPr id="31" name="图片 30"/>
                <p:cNvPicPr>
                  <a:picLocks noChangeAspect="1"/>
                </p:cNvPicPr>
                <p:nvPr/>
              </p:nvPicPr>
              <p:blipFill>
                <a:blip r:embed="rId9">
                  <a:grayscl/>
                </a:blip>
                <a:stretch>
                  <a:fillRect/>
                </a:stretch>
              </p:blipFill>
              <p:spPr>
                <a:xfrm>
                  <a:off x="3386006" y="2033651"/>
                  <a:ext cx="752909" cy="975058"/>
                </a:xfrm>
                <a:prstGeom prst="rect">
                  <a:avLst/>
                </a:prstGeom>
              </p:spPr>
            </p:pic>
          </p:grpSp>
          <p:grpSp>
            <p:nvGrpSpPr>
              <p:cNvPr id="43" name="组合 42"/>
              <p:cNvGrpSpPr/>
              <p:nvPr/>
            </p:nvGrpSpPr>
            <p:grpSpPr>
              <a:xfrm>
                <a:off x="546100" y="4198951"/>
                <a:ext cx="3848099" cy="2463947"/>
                <a:chOff x="546100" y="4198951"/>
                <a:chExt cx="3848099" cy="2463947"/>
              </a:xfrm>
            </p:grpSpPr>
            <p:grpSp>
              <p:nvGrpSpPr>
                <p:cNvPr id="16" name="组合 15"/>
                <p:cNvGrpSpPr/>
                <p:nvPr/>
              </p:nvGrpSpPr>
              <p:grpSpPr>
                <a:xfrm>
                  <a:off x="546100" y="4198951"/>
                  <a:ext cx="3848099" cy="2463947"/>
                  <a:chOff x="546100" y="1073149"/>
                  <a:chExt cx="3492500" cy="2211746"/>
                </a:xfrm>
              </p:grpSpPr>
              <p:sp>
                <p:nvSpPr>
                  <p:cNvPr id="17" name="矩形: 圆角 16"/>
                  <p:cNvSpPr/>
                  <p:nvPr/>
                </p:nvSpPr>
                <p:spPr>
                  <a:xfrm>
                    <a:off x="546100" y="1073149"/>
                    <a:ext cx="3492500" cy="2211746"/>
                  </a:xfrm>
                  <a:prstGeom prst="roundRect">
                    <a:avLst>
                      <a:gd name="adj" fmla="val 555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75480" y="2953367"/>
                    <a:ext cx="1675389" cy="33152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典型场景</a:t>
                    </a:r>
                    <a:endParaRPr lang="zh-CN" altLang="en-US" dirty="0">
                      <a:latin typeface="黑体" panose="02010609060101010101" charset="-122"/>
                      <a:ea typeface="黑体" panose="02010609060101010101" charset="-122"/>
                    </a:endParaRPr>
                  </a:p>
                </p:txBody>
              </p:sp>
            </p:grpSp>
            <p:grpSp>
              <p:nvGrpSpPr>
                <p:cNvPr id="41" name="组合 40"/>
                <p:cNvGrpSpPr/>
                <p:nvPr/>
              </p:nvGrpSpPr>
              <p:grpSpPr>
                <a:xfrm>
                  <a:off x="682668" y="4336583"/>
                  <a:ext cx="3600027" cy="1915802"/>
                  <a:chOff x="1030895" y="4389876"/>
                  <a:chExt cx="2071750" cy="1295167"/>
                </a:xfrm>
              </p:grpSpPr>
              <p:pic>
                <p:nvPicPr>
                  <p:cNvPr id="34" name="Picture 2" descr="Illustration of smart transportation, people and vehicles moving in city streets using sensors, photo by elenabsl/Adobe Stock"/>
                  <p:cNvPicPr>
                    <a:picLocks noChangeAspect="1" noChangeArrowheads="1"/>
                  </p:cNvPicPr>
                  <p:nvPr/>
                </p:nvPicPr>
                <p:blipFill>
                  <a:blip r:embed="rId10"/>
                  <a:srcRect/>
                  <a:stretch>
                    <a:fillRect/>
                  </a:stretch>
                </p:blipFill>
                <p:spPr bwMode="auto">
                  <a:xfrm>
                    <a:off x="1030895" y="4389877"/>
                    <a:ext cx="1024419" cy="634774"/>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p:cNvPicPr>
                    <a:picLocks noChangeAspect="1"/>
                  </p:cNvPicPr>
                  <p:nvPr/>
                </p:nvPicPr>
                <p:blipFill rotWithShape="1">
                  <a:blip r:embed="rId11"/>
                  <a:srcRect r="15070" b="10348"/>
                  <a:stretch>
                    <a:fillRect/>
                  </a:stretch>
                </p:blipFill>
                <p:spPr>
                  <a:xfrm>
                    <a:off x="2078225" y="4389876"/>
                    <a:ext cx="1024419" cy="634774"/>
                  </a:xfrm>
                  <a:prstGeom prst="rect">
                    <a:avLst/>
                  </a:prstGeom>
                </p:spPr>
              </p:pic>
              <p:pic>
                <p:nvPicPr>
                  <p:cNvPr id="37" name="Picture 12"/>
                  <p:cNvPicPr>
                    <a:picLocks noChangeAspect="1" noChangeArrowheads="1"/>
                  </p:cNvPicPr>
                  <p:nvPr/>
                </p:nvPicPr>
                <p:blipFill rotWithShape="1">
                  <a:blip r:embed="rId12"/>
                  <a:srcRect b="8930"/>
                  <a:stretch>
                    <a:fillRect/>
                  </a:stretch>
                </p:blipFill>
                <p:spPr bwMode="auto">
                  <a:xfrm>
                    <a:off x="1030895" y="5050269"/>
                    <a:ext cx="1024419" cy="63477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rotWithShape="1">
                  <a:blip r:embed="rId13"/>
                  <a:srcRect b="10751"/>
                  <a:stretch>
                    <a:fillRect/>
                  </a:stretch>
                </p:blipFill>
                <p:spPr bwMode="auto">
                  <a:xfrm rot="10800000" flipV="1">
                    <a:off x="2078226" y="5049836"/>
                    <a:ext cx="1024419" cy="63477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8" name="箭头: 右 47"/>
            <p:cNvSpPr/>
            <p:nvPr/>
          </p:nvSpPr>
          <p:spPr>
            <a:xfrm>
              <a:off x="4211112" y="1968806"/>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p:cNvSpPr/>
            <p:nvPr/>
          </p:nvSpPr>
          <p:spPr>
            <a:xfrm>
              <a:off x="4175455" y="4904900"/>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0" name="矩形: 圆角 4119"/>
            <p:cNvSpPr/>
            <p:nvPr/>
          </p:nvSpPr>
          <p:spPr>
            <a:xfrm>
              <a:off x="8266407" y="946751"/>
              <a:ext cx="3796053" cy="5716148"/>
            </a:xfrm>
            <a:prstGeom prst="roundRect">
              <a:avLst>
                <a:gd name="adj" fmla="val 5646"/>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2" name="组合 1071"/>
            <p:cNvGrpSpPr/>
            <p:nvPr/>
          </p:nvGrpSpPr>
          <p:grpSpPr>
            <a:xfrm>
              <a:off x="7599091" y="3108514"/>
              <a:ext cx="774815" cy="1128733"/>
              <a:chOff x="8010777" y="3104292"/>
              <a:chExt cx="774815" cy="1128733"/>
            </a:xfrm>
          </p:grpSpPr>
          <p:sp>
            <p:nvSpPr>
              <p:cNvPr id="4119" name="箭头: 右 4118"/>
              <p:cNvSpPr/>
              <p:nvPr/>
            </p:nvSpPr>
            <p:spPr>
              <a:xfrm>
                <a:off x="8181729" y="3508617"/>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1" name="文本框 4120"/>
              <p:cNvSpPr txBox="1"/>
              <p:nvPr/>
            </p:nvSpPr>
            <p:spPr>
              <a:xfrm>
                <a:off x="8017545" y="3104292"/>
                <a:ext cx="768047"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数据</a:t>
                </a:r>
                <a:endParaRPr lang="zh-CN" altLang="en-US" dirty="0">
                  <a:latin typeface="黑体" panose="02010609060101010101" charset="-122"/>
                  <a:ea typeface="黑体" panose="02010609060101010101" charset="-122"/>
                </a:endParaRPr>
              </a:p>
            </p:txBody>
          </p:sp>
          <p:sp>
            <p:nvSpPr>
              <p:cNvPr id="4126" name="文本框 4125"/>
              <p:cNvSpPr txBox="1"/>
              <p:nvPr/>
            </p:nvSpPr>
            <p:spPr>
              <a:xfrm>
                <a:off x="8010777" y="3863693"/>
                <a:ext cx="768047"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增广</a:t>
                </a:r>
                <a:endParaRPr lang="zh-CN" altLang="en-US" dirty="0">
                  <a:latin typeface="黑体" panose="02010609060101010101" charset="-122"/>
                  <a:ea typeface="黑体" panose="02010609060101010101" charset="-122"/>
                </a:endParaRPr>
              </a:p>
            </p:txBody>
          </p:sp>
        </p:grpSp>
        <p:grpSp>
          <p:nvGrpSpPr>
            <p:cNvPr id="1071" name="组合 1070"/>
            <p:cNvGrpSpPr/>
            <p:nvPr/>
          </p:nvGrpSpPr>
          <p:grpSpPr>
            <a:xfrm>
              <a:off x="4756021" y="1001349"/>
              <a:ext cx="2870341" cy="5551753"/>
              <a:chOff x="5130658" y="946751"/>
              <a:chExt cx="2870341" cy="5622761"/>
            </a:xfrm>
          </p:grpSpPr>
          <p:sp>
            <p:nvSpPr>
              <p:cNvPr id="46" name="矩形: 圆角 45"/>
              <p:cNvSpPr/>
              <p:nvPr/>
            </p:nvSpPr>
            <p:spPr>
              <a:xfrm>
                <a:off x="5130658" y="946751"/>
                <a:ext cx="2870341" cy="5606351"/>
              </a:xfrm>
              <a:prstGeom prst="roundRect">
                <a:avLst>
                  <a:gd name="adj" fmla="val 5646"/>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97" name="组合 4096"/>
              <p:cNvGrpSpPr/>
              <p:nvPr/>
            </p:nvGrpSpPr>
            <p:grpSpPr>
              <a:xfrm>
                <a:off x="5246980" y="1111146"/>
                <a:ext cx="2637696" cy="1184360"/>
                <a:chOff x="5375421" y="1880136"/>
                <a:chExt cx="3436264" cy="1949499"/>
              </a:xfrm>
            </p:grpSpPr>
            <p:pic>
              <p:nvPicPr>
                <p:cNvPr id="55" name="图片 54"/>
                <p:cNvPicPr/>
                <p:nvPr/>
              </p:nvPicPr>
              <p:blipFill>
                <a:blip r:embed="rId14"/>
                <a:srcRect/>
                <a:stretch>
                  <a:fillRect/>
                </a:stretch>
              </p:blipFill>
              <p:spPr>
                <a:xfrm>
                  <a:off x="5375421" y="1880136"/>
                  <a:ext cx="1718132" cy="984221"/>
                </a:xfrm>
                <a:prstGeom prst="rect">
                  <a:avLst/>
                </a:prstGeom>
                <a:ln>
                  <a:noFill/>
                </a:ln>
              </p:spPr>
            </p:pic>
            <p:pic>
              <p:nvPicPr>
                <p:cNvPr id="57" name="Picture 4" descr="nuScenes open-sources self-driving dataset with 1.4M images"/>
                <p:cNvPicPr>
                  <a:picLocks noChangeAspect="1" noChangeArrowheads="1"/>
                </p:cNvPicPr>
                <p:nvPr/>
              </p:nvPicPr>
              <p:blipFill>
                <a:blip r:embed="rId15"/>
                <a:srcRect/>
                <a:stretch>
                  <a:fillRect/>
                </a:stretch>
              </p:blipFill>
              <p:spPr bwMode="auto">
                <a:xfrm>
                  <a:off x="7093553" y="1880136"/>
                  <a:ext cx="1718132" cy="984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rotWithShape="1">
                <a:blip r:embed="rId16"/>
                <a:srcRect l="8265" t="9681" r="13515" b="28402"/>
                <a:stretch>
                  <a:fillRect/>
                </a:stretch>
              </p:blipFill>
              <p:spPr bwMode="auto">
                <a:xfrm>
                  <a:off x="5375421" y="2841523"/>
                  <a:ext cx="1718132" cy="988112"/>
                </a:xfrm>
                <a:prstGeom prst="rect">
                  <a:avLst/>
                </a:prstGeom>
                <a:noFill/>
                <a:extLst>
                  <a:ext uri="{909E8E84-426E-40DD-AFC4-6F175D3DCCD1}">
                    <a14:hiddenFill xmlns:a14="http://schemas.microsoft.com/office/drawing/2010/main">
                      <a:solidFill>
                        <a:srgbClr val="FFFFFF"/>
                      </a:solidFill>
                    </a14:hiddenFill>
                  </a:ext>
                </a:extLst>
              </p:spPr>
            </p:pic>
            <p:pic>
              <p:nvPicPr>
                <p:cNvPr id="59" name="图片 58"/>
                <p:cNvPicPr>
                  <a:picLocks noChangeAspect="1"/>
                </p:cNvPicPr>
                <p:nvPr/>
              </p:nvPicPr>
              <p:blipFill>
                <a:blip r:embed="rId17"/>
                <a:stretch>
                  <a:fillRect/>
                </a:stretch>
              </p:blipFill>
              <p:spPr>
                <a:xfrm>
                  <a:off x="7093553" y="2864357"/>
                  <a:ext cx="1718132" cy="961388"/>
                </a:xfrm>
                <a:prstGeom prst="rect">
                  <a:avLst/>
                </a:prstGeom>
              </p:spPr>
            </p:pic>
          </p:grpSp>
          <p:sp>
            <p:nvSpPr>
              <p:cNvPr id="4104" name="文本框 4103"/>
              <p:cNvSpPr txBox="1"/>
              <p:nvPr/>
            </p:nvSpPr>
            <p:spPr>
              <a:xfrm>
                <a:off x="5676477" y="2226956"/>
                <a:ext cx="1845973"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现实   数据</a:t>
                </a:r>
                <a:endParaRPr lang="zh-CN" altLang="en-US" dirty="0">
                  <a:latin typeface="黑体" panose="02010609060101010101" charset="-122"/>
                  <a:ea typeface="黑体" panose="02010609060101010101" charset="-122"/>
                </a:endParaRPr>
              </a:p>
            </p:txBody>
          </p:sp>
          <p:pic>
            <p:nvPicPr>
              <p:cNvPr id="1032" name="Picture 8" descr="zoom image"/>
              <p:cNvPicPr>
                <a:picLocks noChangeAspect="1" noChangeArrowheads="1"/>
              </p:cNvPicPr>
              <p:nvPr/>
            </p:nvPicPr>
            <p:blipFill>
              <a:blip r:embed="rId18"/>
              <a:srcRect/>
              <a:stretch>
                <a:fillRect/>
              </a:stretch>
            </p:blipFill>
            <p:spPr bwMode="auto">
              <a:xfrm>
                <a:off x="5246980" y="4947780"/>
                <a:ext cx="2631121" cy="1252399"/>
              </a:xfrm>
              <a:prstGeom prst="rect">
                <a:avLst/>
              </a:prstGeom>
              <a:noFill/>
              <a:extLst>
                <a:ext uri="{909E8E84-426E-40DD-AFC4-6F175D3DCCD1}">
                  <a14:hiddenFill xmlns:a14="http://schemas.microsoft.com/office/drawing/2010/main">
                    <a:solidFill>
                      <a:srgbClr val="FFFFFF"/>
                    </a:solidFill>
                  </a14:hiddenFill>
                </a:ext>
              </a:extLst>
            </p:spPr>
          </p:pic>
          <p:sp>
            <p:nvSpPr>
              <p:cNvPr id="4112" name="文本框 4111"/>
              <p:cNvSpPr txBox="1"/>
              <p:nvPr/>
            </p:nvSpPr>
            <p:spPr>
              <a:xfrm>
                <a:off x="5639553" y="6200180"/>
                <a:ext cx="1845973"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场景建模</a:t>
                </a:r>
                <a:endParaRPr lang="zh-CN" altLang="en-US" dirty="0">
                  <a:latin typeface="黑体" panose="02010609060101010101" charset="-122"/>
                  <a:ea typeface="黑体" panose="02010609060101010101" charset="-122"/>
                </a:endParaRPr>
              </a:p>
            </p:txBody>
          </p:sp>
          <p:sp>
            <p:nvSpPr>
              <p:cNvPr id="4115" name="箭头: 右 4114"/>
              <p:cNvSpPr/>
              <p:nvPr/>
            </p:nvSpPr>
            <p:spPr>
              <a:xfrm rot="5400000">
                <a:off x="6382747" y="2496734"/>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6" name="箭头: 右 4115"/>
              <p:cNvSpPr/>
              <p:nvPr/>
            </p:nvSpPr>
            <p:spPr>
              <a:xfrm rot="16200000">
                <a:off x="6387235" y="4441181"/>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5" name="图片 1044"/>
              <p:cNvPicPr>
                <a:picLocks noChangeAspect="1"/>
              </p:cNvPicPr>
              <p:nvPr/>
            </p:nvPicPr>
            <p:blipFill>
              <a:blip r:embed="rId19"/>
              <a:stretch>
                <a:fillRect/>
              </a:stretch>
            </p:blipFill>
            <p:spPr>
              <a:xfrm>
                <a:off x="5230649" y="2946186"/>
                <a:ext cx="2647452" cy="1412532"/>
              </a:xfrm>
              <a:prstGeom prst="rect">
                <a:avLst/>
              </a:prstGeom>
            </p:spPr>
          </p:pic>
        </p:grpSp>
        <p:grpSp>
          <p:nvGrpSpPr>
            <p:cNvPr id="1050" name="组合 1049"/>
            <p:cNvGrpSpPr/>
            <p:nvPr/>
          </p:nvGrpSpPr>
          <p:grpSpPr>
            <a:xfrm>
              <a:off x="8373906" y="1106206"/>
              <a:ext cx="3619127" cy="2030069"/>
              <a:chOff x="866781" y="996307"/>
              <a:chExt cx="6470650" cy="3641759"/>
            </a:xfrm>
          </p:grpSpPr>
          <p:pic>
            <p:nvPicPr>
              <p:cNvPr id="1051" name="picture 2"/>
              <p:cNvPicPr>
                <a:picLocks noChangeAspect="1"/>
              </p:cNvPicPr>
              <p:nvPr/>
            </p:nvPicPr>
            <p:blipFill rotWithShape="1">
              <a:blip r:embed="rId20"/>
              <a:srcRect l="50438"/>
              <a:stretch>
                <a:fillRect/>
              </a:stretch>
            </p:blipFill>
            <p:spPr>
              <a:xfrm rot="21600000">
                <a:off x="866782" y="996308"/>
                <a:ext cx="3238465" cy="1816101"/>
              </a:xfrm>
              <a:prstGeom prst="rect">
                <a:avLst/>
              </a:prstGeom>
            </p:spPr>
          </p:pic>
          <p:pic>
            <p:nvPicPr>
              <p:cNvPr id="1052" name="picture 10"/>
              <p:cNvPicPr>
                <a:picLocks noChangeAspect="1"/>
              </p:cNvPicPr>
              <p:nvPr/>
            </p:nvPicPr>
            <p:blipFill rotWithShape="1">
              <a:blip r:embed="rId21"/>
              <a:srcRect l="621" t="2803" r="490" b="-1"/>
              <a:stretch>
                <a:fillRect/>
              </a:stretch>
            </p:blipFill>
            <p:spPr>
              <a:xfrm rot="21600000">
                <a:off x="866781" y="2854325"/>
                <a:ext cx="3213094" cy="1783741"/>
              </a:xfrm>
              <a:prstGeom prst="rect">
                <a:avLst/>
              </a:prstGeom>
            </p:spPr>
          </p:pic>
          <p:pic>
            <p:nvPicPr>
              <p:cNvPr id="1053" name="picture 12"/>
              <p:cNvPicPr>
                <a:picLocks noChangeAspect="1"/>
              </p:cNvPicPr>
              <p:nvPr/>
            </p:nvPicPr>
            <p:blipFill>
              <a:blip r:embed="rId22"/>
              <a:stretch>
                <a:fillRect/>
              </a:stretch>
            </p:blipFill>
            <p:spPr>
              <a:xfrm rot="21600000">
                <a:off x="4098966" y="2828325"/>
                <a:ext cx="3238465" cy="1809741"/>
              </a:xfrm>
              <a:prstGeom prst="rect">
                <a:avLst/>
              </a:prstGeom>
            </p:spPr>
          </p:pic>
          <p:pic>
            <p:nvPicPr>
              <p:cNvPr id="1054" name="picture 14"/>
              <p:cNvPicPr>
                <a:picLocks noChangeAspect="1"/>
              </p:cNvPicPr>
              <p:nvPr/>
            </p:nvPicPr>
            <p:blipFill>
              <a:blip r:embed="rId23"/>
              <a:stretch>
                <a:fillRect/>
              </a:stretch>
            </p:blipFill>
            <p:spPr>
              <a:xfrm rot="21600000">
                <a:off x="4105247" y="996307"/>
                <a:ext cx="3232183" cy="1809741"/>
              </a:xfrm>
              <a:prstGeom prst="rect">
                <a:avLst/>
              </a:prstGeom>
            </p:spPr>
          </p:pic>
        </p:grpSp>
        <p:sp>
          <p:nvSpPr>
            <p:cNvPr id="1056" name="箭头: 下 1055"/>
            <p:cNvSpPr/>
            <p:nvPr/>
          </p:nvSpPr>
          <p:spPr>
            <a:xfrm>
              <a:off x="9996754" y="3219263"/>
              <a:ext cx="369917" cy="4262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74" name="图片 1073"/>
            <p:cNvPicPr>
              <a:picLocks noChangeAspect="1"/>
            </p:cNvPicPr>
            <p:nvPr/>
          </p:nvPicPr>
          <p:blipFill>
            <a:blip r:embed="rId24"/>
            <a:stretch>
              <a:fillRect/>
            </a:stretch>
          </p:blipFill>
          <p:spPr>
            <a:xfrm>
              <a:off x="8373906" y="3681820"/>
              <a:ext cx="3619126" cy="1245662"/>
            </a:xfrm>
            <a:prstGeom prst="rect">
              <a:avLst/>
            </a:prstGeom>
          </p:spPr>
        </p:pic>
        <p:sp>
          <p:nvSpPr>
            <p:cNvPr id="1075" name="文本框 1074"/>
            <p:cNvSpPr txBox="1"/>
            <p:nvPr/>
          </p:nvSpPr>
          <p:spPr>
            <a:xfrm>
              <a:off x="10391503" y="3210501"/>
              <a:ext cx="69587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训练</a:t>
              </a:r>
              <a:endParaRPr lang="zh-CN" altLang="en-US" dirty="0">
                <a:latin typeface="黑体" panose="02010609060101010101" charset="-122"/>
                <a:ea typeface="黑体" panose="02010609060101010101" charset="-122"/>
              </a:endParaRPr>
            </a:p>
          </p:txBody>
        </p:sp>
        <p:pic>
          <p:nvPicPr>
            <p:cNvPr id="1076" name="Picture 10" descr="Knowledge Generic Outline Color icon"/>
            <p:cNvPicPr>
              <a:picLocks noChangeAspect="1" noChangeArrowheads="1"/>
            </p:cNvPicPr>
            <p:nvPr/>
          </p:nvPicPr>
          <p:blipFill>
            <a:blip r:embed="rId25"/>
            <a:srcRect/>
            <a:stretch>
              <a:fillRect/>
            </a:stretch>
          </p:blipFill>
          <p:spPr bwMode="auto">
            <a:xfrm>
              <a:off x="10750161" y="5615637"/>
              <a:ext cx="674424" cy="674424"/>
            </a:xfrm>
            <a:prstGeom prst="rect">
              <a:avLst/>
            </a:prstGeom>
            <a:noFill/>
            <a:extLst>
              <a:ext uri="{909E8E84-426E-40DD-AFC4-6F175D3DCCD1}">
                <a14:hiddenFill xmlns:a14="http://schemas.microsoft.com/office/drawing/2010/main">
                  <a:solidFill>
                    <a:srgbClr val="FFFFFF"/>
                  </a:solidFill>
                </a14:hiddenFill>
              </a:ext>
            </a:extLst>
          </p:spPr>
        </p:pic>
        <p:sp>
          <p:nvSpPr>
            <p:cNvPr id="1077" name="箭头: 下 1076"/>
            <p:cNvSpPr/>
            <p:nvPr/>
          </p:nvSpPr>
          <p:spPr>
            <a:xfrm>
              <a:off x="9975924" y="4959300"/>
              <a:ext cx="369917" cy="426263"/>
            </a:xfrm>
            <a:prstGeom prst="downArrow">
              <a:avLst>
                <a:gd name="adj1" fmla="val 43134"/>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8" name="文本框 1077"/>
            <p:cNvSpPr txBox="1"/>
            <p:nvPr/>
          </p:nvSpPr>
          <p:spPr>
            <a:xfrm>
              <a:off x="10345841" y="4946790"/>
              <a:ext cx="116858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场景认知</a:t>
              </a:r>
              <a:endParaRPr lang="zh-CN" altLang="en-US" dirty="0">
                <a:latin typeface="黑体" panose="02010609060101010101" charset="-122"/>
                <a:ea typeface="黑体" panose="02010609060101010101" charset="-122"/>
              </a:endParaRPr>
            </a:p>
          </p:txBody>
        </p:sp>
      </p:grpSp>
      <p:pic>
        <p:nvPicPr>
          <p:cNvPr id="1080" name="Picture 6"/>
          <p:cNvPicPr>
            <a:picLocks noChangeAspect="1" noChangeArrowheads="1"/>
          </p:cNvPicPr>
          <p:nvPr/>
        </p:nvPicPr>
        <p:blipFill>
          <a:blip r:embed="rId26"/>
          <a:srcRect/>
          <a:stretch>
            <a:fillRect/>
          </a:stretch>
        </p:blipFill>
        <p:spPr bwMode="auto">
          <a:xfrm>
            <a:off x="8556574" y="5473444"/>
            <a:ext cx="1982099" cy="968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6"/>
          <p:cNvSpPr/>
          <p:nvPr/>
        </p:nvSpPr>
        <p:spPr>
          <a:xfrm>
            <a:off x="5913119" y="4100238"/>
            <a:ext cx="6128824" cy="2660893"/>
          </a:xfrm>
          <a:prstGeom prst="roundRect">
            <a:avLst>
              <a:gd name="adj" fmla="val 555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16"/>
          <p:cNvSpPr/>
          <p:nvPr/>
        </p:nvSpPr>
        <p:spPr>
          <a:xfrm>
            <a:off x="426720" y="4092198"/>
            <a:ext cx="4826000" cy="2673133"/>
          </a:xfrm>
          <a:prstGeom prst="roundRect">
            <a:avLst>
              <a:gd name="adj" fmla="val 555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3"/>
          <p:cNvSpPr/>
          <p:nvPr/>
        </p:nvSpPr>
        <p:spPr>
          <a:xfrm>
            <a:off x="426720" y="800676"/>
            <a:ext cx="4826000" cy="2706747"/>
          </a:xfrm>
          <a:prstGeom prst="roundRect">
            <a:avLst>
              <a:gd name="adj" fmla="val 1362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46100" y="215901"/>
            <a:ext cx="5121915"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高精度场景仿真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5" name="图片 4"/>
          <p:cNvPicPr>
            <a:picLocks noChangeAspect="1"/>
          </p:cNvPicPr>
          <p:nvPr/>
        </p:nvPicPr>
        <p:blipFill>
          <a:blip r:embed="rId1"/>
          <a:stretch>
            <a:fillRect/>
          </a:stretch>
        </p:blipFill>
        <p:spPr>
          <a:xfrm>
            <a:off x="713422" y="890638"/>
            <a:ext cx="4252595" cy="2616785"/>
          </a:xfrm>
          <a:prstGeom prst="rect">
            <a:avLst/>
          </a:prstGeom>
        </p:spPr>
      </p:pic>
      <p:sp>
        <p:nvSpPr>
          <p:cNvPr id="7" name="文本框 6"/>
          <p:cNvSpPr txBox="1"/>
          <p:nvPr/>
        </p:nvSpPr>
        <p:spPr>
          <a:xfrm>
            <a:off x="521602" y="1598865"/>
            <a:ext cx="493077" cy="1200329"/>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仿</a:t>
            </a:r>
            <a:endParaRPr lang="en-US" altLang="zh-CN" dirty="0">
              <a:latin typeface="黑体" panose="02010609060101010101" charset="-122"/>
              <a:ea typeface="黑体" panose="02010609060101010101" charset="-122"/>
            </a:endParaRPr>
          </a:p>
          <a:p>
            <a:pPr algn="ctr"/>
            <a:r>
              <a:rPr lang="zh-CN" altLang="en-US" dirty="0">
                <a:latin typeface="黑体" panose="02010609060101010101" charset="-122"/>
                <a:ea typeface="黑体" panose="02010609060101010101" charset="-122"/>
              </a:rPr>
              <a:t>真</a:t>
            </a:r>
            <a:endParaRPr lang="en-US" altLang="zh-CN" dirty="0">
              <a:latin typeface="黑体" panose="02010609060101010101" charset="-122"/>
              <a:ea typeface="黑体" panose="02010609060101010101" charset="-122"/>
            </a:endParaRPr>
          </a:p>
          <a:p>
            <a:pPr algn="ctr"/>
            <a:r>
              <a:rPr lang="zh-CN" altLang="en-US" dirty="0">
                <a:latin typeface="黑体" panose="02010609060101010101" charset="-122"/>
                <a:ea typeface="黑体" panose="02010609060101010101" charset="-122"/>
              </a:rPr>
              <a:t>建</a:t>
            </a:r>
            <a:endParaRPr lang="en-US" altLang="zh-CN" dirty="0">
              <a:latin typeface="黑体" panose="02010609060101010101" charset="-122"/>
              <a:ea typeface="黑体" panose="02010609060101010101" charset="-122"/>
            </a:endParaRPr>
          </a:p>
          <a:p>
            <a:pPr algn="ctr"/>
            <a:r>
              <a:rPr lang="zh-CN" altLang="en-US" dirty="0">
                <a:latin typeface="黑体" panose="02010609060101010101" charset="-122"/>
                <a:ea typeface="黑体" panose="02010609060101010101" charset="-122"/>
              </a:rPr>
              <a:t>模</a:t>
            </a:r>
            <a:endParaRPr lang="zh-CN" altLang="en-US" dirty="0">
              <a:latin typeface="黑体" panose="02010609060101010101" charset="-122"/>
              <a:ea typeface="黑体" panose="02010609060101010101" charset="-122"/>
            </a:endParaRPr>
          </a:p>
        </p:txBody>
      </p:sp>
      <p:sp>
        <p:nvSpPr>
          <p:cNvPr id="8" name="矩形: 圆角 16"/>
          <p:cNvSpPr/>
          <p:nvPr/>
        </p:nvSpPr>
        <p:spPr>
          <a:xfrm>
            <a:off x="5913119" y="800675"/>
            <a:ext cx="6161649" cy="2628325"/>
          </a:xfrm>
          <a:prstGeom prst="roundRect">
            <a:avLst>
              <a:gd name="adj" fmla="val 555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5000" t="9867" r="5425" b="16800"/>
          <a:stretch>
            <a:fillRect/>
          </a:stretch>
        </p:blipFill>
        <p:spPr>
          <a:xfrm>
            <a:off x="5975342" y="4197096"/>
            <a:ext cx="5902714" cy="2540102"/>
          </a:xfrm>
          <a:prstGeom prst="rect">
            <a:avLst/>
          </a:prstGeom>
        </p:spPr>
      </p:pic>
      <p:pic>
        <p:nvPicPr>
          <p:cNvPr id="12" name="图片 11"/>
          <p:cNvPicPr>
            <a:picLocks noChangeAspect="1"/>
          </p:cNvPicPr>
          <p:nvPr/>
        </p:nvPicPr>
        <p:blipFill>
          <a:blip r:embed="rId3"/>
          <a:stretch>
            <a:fillRect/>
          </a:stretch>
        </p:blipFill>
        <p:spPr>
          <a:xfrm>
            <a:off x="521602" y="4100238"/>
            <a:ext cx="4499131" cy="2580802"/>
          </a:xfrm>
          <a:prstGeom prst="rect">
            <a:avLst/>
          </a:prstGeom>
        </p:spPr>
      </p:pic>
      <p:pic>
        <p:nvPicPr>
          <p:cNvPr id="15" name="图片 14"/>
          <p:cNvPicPr>
            <a:picLocks noChangeAspect="1"/>
          </p:cNvPicPr>
          <p:nvPr/>
        </p:nvPicPr>
        <p:blipFill>
          <a:blip r:embed="rId4"/>
          <a:stretch>
            <a:fillRect/>
          </a:stretch>
        </p:blipFill>
        <p:spPr>
          <a:xfrm>
            <a:off x="6259103" y="851406"/>
            <a:ext cx="5436855" cy="2526861"/>
          </a:xfrm>
          <a:prstGeom prst="rect">
            <a:avLst/>
          </a:prstGeom>
        </p:spPr>
      </p:pic>
      <p:sp>
        <p:nvSpPr>
          <p:cNvPr id="17" name="箭头: 下 16"/>
          <p:cNvSpPr/>
          <p:nvPr/>
        </p:nvSpPr>
        <p:spPr>
          <a:xfrm>
            <a:off x="2600140" y="3597385"/>
            <a:ext cx="342053" cy="41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p:cNvSpPr/>
          <p:nvPr/>
        </p:nvSpPr>
        <p:spPr>
          <a:xfrm rot="16200000">
            <a:off x="5455390" y="2076581"/>
            <a:ext cx="342053" cy="41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p:cNvSpPr/>
          <p:nvPr/>
        </p:nvSpPr>
        <p:spPr>
          <a:xfrm rot="18629954">
            <a:off x="5455390" y="3559130"/>
            <a:ext cx="342053" cy="41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1693277" y="3008935"/>
            <a:ext cx="348665" cy="369332"/>
          </a:xfrm>
          <a:prstGeom prst="rect">
            <a:avLst/>
          </a:prstGeom>
          <a:noFill/>
        </p:spPr>
        <p:txBody>
          <a:bodyPr wrap="square" rtlCol="0">
            <a:spAutoFit/>
          </a:bodyPr>
          <a:lstStyle/>
          <a:p>
            <a:r>
              <a:rPr lang="zh-CN" altLang="en-US" b="1" dirty="0">
                <a:latin typeface="黑体" panose="02010609060101010101" charset="-122"/>
                <a:ea typeface="黑体" panose="02010609060101010101" charset="-122"/>
              </a:rPr>
              <a:t>①</a:t>
            </a:r>
            <a:endParaRPr lang="zh-CN" altLang="en-US" b="1" dirty="0">
              <a:latin typeface="黑体" panose="02010609060101010101" charset="-122"/>
              <a:ea typeface="黑体" panose="02010609060101010101" charset="-122"/>
            </a:endParaRPr>
          </a:p>
        </p:txBody>
      </p:sp>
      <p:sp>
        <p:nvSpPr>
          <p:cNvPr id="25" name="文本框 24"/>
          <p:cNvSpPr txBox="1"/>
          <p:nvPr/>
        </p:nvSpPr>
        <p:spPr>
          <a:xfrm>
            <a:off x="4854356" y="6365255"/>
            <a:ext cx="457200" cy="369332"/>
          </a:xfrm>
          <a:prstGeom prst="rect">
            <a:avLst/>
          </a:prstGeom>
          <a:noFill/>
        </p:spPr>
        <p:txBody>
          <a:bodyPr wrap="square">
            <a:spAutoFit/>
          </a:bodyPr>
          <a:lstStyle/>
          <a:p>
            <a:r>
              <a:rPr lang="zh-CN" altLang="en-US" b="1" dirty="0">
                <a:latin typeface="黑体" panose="02010609060101010101" charset="-122"/>
                <a:ea typeface="黑体" panose="02010609060101010101" charset="-122"/>
              </a:rPr>
              <a:t>②</a:t>
            </a:r>
            <a:endParaRPr lang="zh-CN" altLang="en-US" b="1" dirty="0">
              <a:latin typeface="黑体" panose="02010609060101010101" charset="-122"/>
              <a:ea typeface="黑体" panose="02010609060101010101" charset="-122"/>
            </a:endParaRPr>
          </a:p>
        </p:txBody>
      </p:sp>
      <p:sp>
        <p:nvSpPr>
          <p:cNvPr id="26" name="文本框 25"/>
          <p:cNvSpPr txBox="1"/>
          <p:nvPr/>
        </p:nvSpPr>
        <p:spPr>
          <a:xfrm>
            <a:off x="11650711" y="6365255"/>
            <a:ext cx="348665" cy="369332"/>
          </a:xfrm>
          <a:prstGeom prst="rect">
            <a:avLst/>
          </a:prstGeom>
          <a:noFill/>
        </p:spPr>
        <p:txBody>
          <a:bodyPr wrap="square" rtlCol="0">
            <a:spAutoFit/>
          </a:bodyPr>
          <a:lstStyle/>
          <a:p>
            <a:r>
              <a:rPr lang="zh-CN" altLang="en-US" b="1" dirty="0">
                <a:latin typeface="黑体" panose="02010609060101010101" charset="-122"/>
                <a:ea typeface="黑体" panose="02010609060101010101" charset="-122"/>
              </a:rPr>
              <a:t>③</a:t>
            </a:r>
            <a:endParaRPr lang="zh-CN" altLang="en-US" b="1"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5121915"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高精度场景仿真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2065" name="组合 2064"/>
          <p:cNvGrpSpPr/>
          <p:nvPr/>
        </p:nvGrpSpPr>
        <p:grpSpPr>
          <a:xfrm>
            <a:off x="546100" y="889413"/>
            <a:ext cx="11263123" cy="5752686"/>
            <a:chOff x="716787" y="889413"/>
            <a:chExt cx="11263123" cy="5752686"/>
          </a:xfrm>
        </p:grpSpPr>
        <p:grpSp>
          <p:nvGrpSpPr>
            <p:cNvPr id="45" name="组合 44"/>
            <p:cNvGrpSpPr/>
            <p:nvPr/>
          </p:nvGrpSpPr>
          <p:grpSpPr>
            <a:xfrm>
              <a:off x="716787" y="894822"/>
              <a:ext cx="2667763" cy="5747277"/>
              <a:chOff x="1161287" y="894822"/>
              <a:chExt cx="2561467" cy="5431367"/>
            </a:xfrm>
          </p:grpSpPr>
          <p:sp>
            <p:nvSpPr>
              <p:cNvPr id="20" name="矩形 19"/>
              <p:cNvSpPr/>
              <p:nvPr/>
            </p:nvSpPr>
            <p:spPr>
              <a:xfrm>
                <a:off x="1161287" y="894822"/>
                <a:ext cx="2561467" cy="438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基于仿真数据的算法</a:t>
                </a:r>
                <a:endParaRPr lang="en-US" b="1" dirty="0">
                  <a:latin typeface="微软雅黑" panose="020B0503020204020204" pitchFamily="34" charset="-122"/>
                  <a:ea typeface="微软雅黑" panose="020B0503020204020204" pitchFamily="34" charset="-122"/>
                </a:endParaRPr>
              </a:p>
            </p:txBody>
          </p:sp>
          <p:sp>
            <p:nvSpPr>
              <p:cNvPr id="21" name="矩形 20"/>
              <p:cNvSpPr/>
              <p:nvPr/>
            </p:nvSpPr>
            <p:spPr>
              <a:xfrm>
                <a:off x="1161287" y="1333080"/>
                <a:ext cx="2553463" cy="4993109"/>
              </a:xfrm>
              <a:prstGeom prst="rect">
                <a:avLst/>
              </a:prstGeom>
              <a:solidFill>
                <a:schemeClr val="bg1"/>
              </a:solidFill>
              <a:ln w="317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243117" y="1548321"/>
                <a:ext cx="2389802" cy="2941090"/>
                <a:chOff x="836592" y="1377440"/>
                <a:chExt cx="2656668" cy="3146401"/>
              </a:xfrm>
            </p:grpSpPr>
            <p:pic>
              <p:nvPicPr>
                <p:cNvPr id="29" name="图片 28"/>
                <p:cNvPicPr>
                  <a:picLocks noChangeAspect="1"/>
                </p:cNvPicPr>
                <p:nvPr/>
              </p:nvPicPr>
              <p:blipFill>
                <a:blip r:embed="rId1"/>
                <a:stretch>
                  <a:fillRect/>
                </a:stretch>
              </p:blipFill>
              <p:spPr>
                <a:xfrm>
                  <a:off x="1113068" y="1377440"/>
                  <a:ext cx="2103716" cy="1221827"/>
                </a:xfrm>
                <a:prstGeom prst="rect">
                  <a:avLst/>
                </a:prstGeom>
              </p:spPr>
            </p:pic>
            <p:sp>
              <p:nvSpPr>
                <p:cNvPr id="32" name="文本框 31"/>
                <p:cNvSpPr txBox="1"/>
                <p:nvPr/>
              </p:nvSpPr>
              <p:spPr>
                <a:xfrm>
                  <a:off x="1263268" y="2581309"/>
                  <a:ext cx="180331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感知</a:t>
                  </a:r>
                  <a:endParaRPr lang="zh-CN" altLang="en-US" dirty="0">
                    <a:latin typeface="黑体" panose="02010609060101010101" charset="-122"/>
                    <a:ea typeface="黑体" panose="02010609060101010101" charset="-122"/>
                  </a:endParaRPr>
                </a:p>
              </p:txBody>
            </p:sp>
            <p:grpSp>
              <p:nvGrpSpPr>
                <p:cNvPr id="36" name="组合 35"/>
                <p:cNvGrpSpPr/>
                <p:nvPr/>
              </p:nvGrpSpPr>
              <p:grpSpPr>
                <a:xfrm>
                  <a:off x="836592" y="3163471"/>
                  <a:ext cx="2656668" cy="964029"/>
                  <a:chOff x="708833" y="3163471"/>
                  <a:chExt cx="2615222" cy="812660"/>
                </a:xfrm>
              </p:grpSpPr>
              <p:pic>
                <p:nvPicPr>
                  <p:cNvPr id="40" name="Picture 2"/>
                  <p:cNvPicPr>
                    <a:picLocks noChangeAspect="1" noChangeArrowheads="1"/>
                  </p:cNvPicPr>
                  <p:nvPr/>
                </p:nvPicPr>
                <p:blipFill rotWithShape="1">
                  <a:blip r:embed="rId2"/>
                  <a:srcRect r="64896" b="14374"/>
                  <a:stretch>
                    <a:fillRect/>
                  </a:stretch>
                </p:blipFill>
                <p:spPr bwMode="auto">
                  <a:xfrm>
                    <a:off x="708833" y="3163471"/>
                    <a:ext cx="1128183" cy="812660"/>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p:cNvPicPr>
                    <a:picLocks noChangeAspect="1"/>
                  </p:cNvPicPr>
                  <p:nvPr/>
                </p:nvPicPr>
                <p:blipFill>
                  <a:blip r:embed="rId3"/>
                  <a:stretch>
                    <a:fillRect/>
                  </a:stretch>
                </p:blipFill>
                <p:spPr>
                  <a:xfrm>
                    <a:off x="1930745" y="3163471"/>
                    <a:ext cx="1393310" cy="812660"/>
                  </a:xfrm>
                  <a:prstGeom prst="rect">
                    <a:avLst/>
                  </a:prstGeom>
                </p:spPr>
              </p:pic>
            </p:grpSp>
            <p:sp>
              <p:nvSpPr>
                <p:cNvPr id="39" name="文本框 38"/>
                <p:cNvSpPr txBox="1"/>
                <p:nvPr/>
              </p:nvSpPr>
              <p:spPr>
                <a:xfrm>
                  <a:off x="1263268" y="4154509"/>
                  <a:ext cx="180331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规划</a:t>
                  </a:r>
                  <a:endParaRPr lang="zh-CN" altLang="en-US" dirty="0">
                    <a:latin typeface="黑体" panose="02010609060101010101" charset="-122"/>
                    <a:ea typeface="黑体" panose="02010609060101010101" charset="-122"/>
                  </a:endParaRPr>
                </a:p>
              </p:txBody>
            </p:sp>
          </p:grpSp>
          <p:pic>
            <p:nvPicPr>
              <p:cNvPr id="2052" name="Picture 4" descr="Applsci 11 10659 g011"/>
              <p:cNvPicPr>
                <a:picLocks noChangeAspect="1" noChangeArrowheads="1"/>
              </p:cNvPicPr>
              <p:nvPr/>
            </p:nvPicPr>
            <p:blipFill>
              <a:blip r:embed="rId4"/>
              <a:srcRect/>
              <a:stretch>
                <a:fillRect/>
              </a:stretch>
            </p:blipFill>
            <p:spPr bwMode="auto">
              <a:xfrm>
                <a:off x="1243117" y="4734505"/>
                <a:ext cx="1565580" cy="10302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pplsci 11 10659 g016 550"/>
              <p:cNvPicPr>
                <a:picLocks noChangeAspect="1" noChangeArrowheads="1"/>
              </p:cNvPicPr>
              <p:nvPr/>
            </p:nvPicPr>
            <p:blipFill>
              <a:blip r:embed="rId5"/>
              <a:srcRect/>
              <a:stretch>
                <a:fillRect/>
              </a:stretch>
            </p:blipFill>
            <p:spPr bwMode="auto">
              <a:xfrm>
                <a:off x="2843034" y="4731796"/>
                <a:ext cx="812138" cy="4976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plsci 11 10659 g019 550"/>
              <p:cNvPicPr>
                <a:picLocks noChangeAspect="1" noChangeArrowheads="1"/>
              </p:cNvPicPr>
              <p:nvPr/>
            </p:nvPicPr>
            <p:blipFill>
              <a:blip r:embed="rId6"/>
              <a:srcRect/>
              <a:stretch>
                <a:fillRect/>
              </a:stretch>
            </p:blipFill>
            <p:spPr bwMode="auto">
              <a:xfrm>
                <a:off x="2820782" y="5264202"/>
                <a:ext cx="812138" cy="500573"/>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p:cNvSpPr txBox="1"/>
              <p:nvPr/>
            </p:nvSpPr>
            <p:spPr>
              <a:xfrm>
                <a:off x="1629448" y="5769246"/>
                <a:ext cx="162217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控制</a:t>
                </a:r>
                <a:endParaRPr lang="zh-CN" altLang="en-US" dirty="0">
                  <a:latin typeface="黑体" panose="02010609060101010101" charset="-122"/>
                  <a:ea typeface="黑体" panose="02010609060101010101" charset="-122"/>
                </a:endParaRPr>
              </a:p>
            </p:txBody>
          </p:sp>
        </p:grpSp>
        <p:sp>
          <p:nvSpPr>
            <p:cNvPr id="47" name="箭头: 右 46"/>
            <p:cNvSpPr/>
            <p:nvPr/>
          </p:nvSpPr>
          <p:spPr>
            <a:xfrm>
              <a:off x="3720464" y="2011525"/>
              <a:ext cx="624840" cy="35814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6" name="箭头: 右 1065"/>
            <p:cNvSpPr/>
            <p:nvPr/>
          </p:nvSpPr>
          <p:spPr>
            <a:xfrm>
              <a:off x="8629908" y="5101358"/>
              <a:ext cx="624840" cy="358140"/>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85" name="组合 1084"/>
            <p:cNvGrpSpPr/>
            <p:nvPr/>
          </p:nvGrpSpPr>
          <p:grpSpPr>
            <a:xfrm>
              <a:off x="4451480" y="1290432"/>
              <a:ext cx="4178428" cy="4903240"/>
              <a:chOff x="4565798" y="1252803"/>
              <a:chExt cx="4178428" cy="4903240"/>
            </a:xfrm>
          </p:grpSpPr>
          <p:grpSp>
            <p:nvGrpSpPr>
              <p:cNvPr id="4153" name="组合 4152"/>
              <p:cNvGrpSpPr/>
              <p:nvPr/>
            </p:nvGrpSpPr>
            <p:grpSpPr>
              <a:xfrm>
                <a:off x="4578904" y="1252803"/>
                <a:ext cx="3947160" cy="1875583"/>
                <a:chOff x="4578904" y="1252803"/>
                <a:chExt cx="3947160" cy="1875583"/>
              </a:xfrm>
            </p:grpSpPr>
            <p:sp>
              <p:nvSpPr>
                <p:cNvPr id="50" name="矩形: 圆角 49"/>
                <p:cNvSpPr/>
                <p:nvPr/>
              </p:nvSpPr>
              <p:spPr>
                <a:xfrm>
                  <a:off x="4578904" y="1252803"/>
                  <a:ext cx="3947160" cy="1875583"/>
                </a:xfrm>
                <a:prstGeom prst="roundRect">
                  <a:avLst/>
                </a:prstGeom>
                <a:solidFill>
                  <a:srgbClr val="FFEFB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4767975" y="1358571"/>
                  <a:ext cx="615553" cy="1597989"/>
                  <a:chOff x="4767975" y="1358571"/>
                  <a:chExt cx="615553" cy="1597989"/>
                </a:xfrm>
              </p:grpSpPr>
              <p:sp>
                <p:nvSpPr>
                  <p:cNvPr id="51" name="矩形: 圆角 50"/>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椭圆 55"/>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文本框 57"/>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61" name="组合 60"/>
                <p:cNvGrpSpPr/>
                <p:nvPr/>
              </p:nvGrpSpPr>
              <p:grpSpPr>
                <a:xfrm>
                  <a:off x="5715476" y="1358571"/>
                  <a:ext cx="615553" cy="1597989"/>
                  <a:chOff x="4767975" y="1358571"/>
                  <a:chExt cx="615553" cy="1597989"/>
                </a:xfrm>
              </p:grpSpPr>
              <p:sp>
                <p:nvSpPr>
                  <p:cNvPr id="62" name="矩形: 圆角 61"/>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96" name="椭圆 4095"/>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98" name="椭圆 4097"/>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99" name="文本框 4098"/>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00" name="组合 4099"/>
                <p:cNvGrpSpPr/>
                <p:nvPr/>
              </p:nvGrpSpPr>
              <p:grpSpPr>
                <a:xfrm>
                  <a:off x="6666516" y="1358571"/>
                  <a:ext cx="615553" cy="1597989"/>
                  <a:chOff x="4767975" y="1358571"/>
                  <a:chExt cx="615553" cy="1597989"/>
                </a:xfrm>
              </p:grpSpPr>
              <p:sp>
                <p:nvSpPr>
                  <p:cNvPr id="4101" name="矩形: 圆角 4100"/>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2" name="椭圆 4101"/>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03" name="椭圆 4102"/>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05" name="椭圆 4104"/>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06" name="文本框 4105"/>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07" name="组合 4106"/>
                <p:cNvGrpSpPr/>
                <p:nvPr/>
              </p:nvGrpSpPr>
              <p:grpSpPr>
                <a:xfrm>
                  <a:off x="7548443" y="1625443"/>
                  <a:ext cx="615553" cy="1130301"/>
                  <a:chOff x="4751900" y="1393824"/>
                  <a:chExt cx="615553" cy="1130301"/>
                </a:xfrm>
              </p:grpSpPr>
              <p:sp>
                <p:nvSpPr>
                  <p:cNvPr id="4108" name="矩形: 圆角 4107"/>
                  <p:cNvSpPr/>
                  <p:nvPr/>
                </p:nvSpPr>
                <p:spPr>
                  <a:xfrm>
                    <a:off x="4841539" y="1393824"/>
                    <a:ext cx="477221" cy="11303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9" name="椭圆 4108"/>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10" name="椭圆 4109"/>
                  <p:cNvSpPr/>
                  <p:nvPr/>
                </p:nvSpPr>
                <p:spPr>
                  <a:xfrm>
                    <a:off x="4970704" y="17168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11" name="椭圆 4110"/>
                  <p:cNvSpPr/>
                  <p:nvPr/>
                </p:nvSpPr>
                <p:spPr>
                  <a:xfrm>
                    <a:off x="4970704" y="225917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13" name="文本框 4112"/>
                  <p:cNvSpPr txBox="1"/>
                  <p:nvPr/>
                </p:nvSpPr>
                <p:spPr>
                  <a:xfrm>
                    <a:off x="4751900" y="1910547"/>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cxnSp>
              <p:nvCxnSpPr>
                <p:cNvPr id="4118" name="直接箭头连接符 4117"/>
                <p:cNvCxnSpPr/>
                <p:nvPr/>
              </p:nvCxnSpPr>
              <p:spPr>
                <a:xfrm>
                  <a:off x="5383528" y="1542088"/>
                  <a:ext cx="331948" cy="406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2" name="直接箭头连接符 4121"/>
                <p:cNvCxnSpPr/>
                <p:nvPr/>
              </p:nvCxnSpPr>
              <p:spPr>
                <a:xfrm>
                  <a:off x="5378279" y="1625443"/>
                  <a:ext cx="339254" cy="1046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5" name="直接箭头连接符 4124"/>
                <p:cNvCxnSpPr/>
                <p:nvPr/>
              </p:nvCxnSpPr>
              <p:spPr>
                <a:xfrm flipV="1">
                  <a:off x="5357753" y="1625443"/>
                  <a:ext cx="381788" cy="456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9" name="直接箭头连接符 4128"/>
                <p:cNvCxnSpPr/>
                <p:nvPr/>
              </p:nvCxnSpPr>
              <p:spPr>
                <a:xfrm flipV="1">
                  <a:off x="5357753" y="2011525"/>
                  <a:ext cx="410438" cy="660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2" name="直接箭头连接符 4131"/>
                <p:cNvCxnSpPr/>
                <p:nvPr/>
              </p:nvCxnSpPr>
              <p:spPr>
                <a:xfrm flipV="1">
                  <a:off x="5390267" y="2341899"/>
                  <a:ext cx="349274" cy="365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36" name="文本框 4135"/>
                <p:cNvSpPr txBox="1"/>
                <p:nvPr/>
              </p:nvSpPr>
              <p:spPr>
                <a:xfrm rot="5400000">
                  <a:off x="6245155" y="1966301"/>
                  <a:ext cx="615553" cy="280047"/>
                </a:xfrm>
                <a:prstGeom prst="rect">
                  <a:avLst/>
                </a:prstGeom>
                <a:noFill/>
              </p:spPr>
              <p:txBody>
                <a:bodyPr vert="eaVert" wrap="square" rtlCol="0">
                  <a:spAutoFit/>
                </a:bodyPr>
                <a:lstStyle/>
                <a:p>
                  <a:r>
                    <a:rPr lang="en-US" altLang="zh-CN" sz="2800" b="1" dirty="0"/>
                    <a:t>…</a:t>
                  </a:r>
                  <a:endParaRPr lang="zh-CN" altLang="en-US" sz="2800" b="1" dirty="0"/>
                </a:p>
              </p:txBody>
            </p:sp>
            <p:cxnSp>
              <p:nvCxnSpPr>
                <p:cNvPr id="4137" name="直接箭头连接符 4136"/>
                <p:cNvCxnSpPr/>
                <p:nvPr/>
              </p:nvCxnSpPr>
              <p:spPr>
                <a:xfrm>
                  <a:off x="7256707" y="1542088"/>
                  <a:ext cx="344268" cy="138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40" name="直接箭头连接符 4139"/>
                <p:cNvCxnSpPr/>
                <p:nvPr/>
              </p:nvCxnSpPr>
              <p:spPr>
                <a:xfrm flipV="1">
                  <a:off x="7256707" y="1745298"/>
                  <a:ext cx="332682" cy="19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43" name="直接箭头连接符 4142"/>
                <p:cNvCxnSpPr/>
                <p:nvPr/>
              </p:nvCxnSpPr>
              <p:spPr>
                <a:xfrm>
                  <a:off x="7241245" y="1625443"/>
                  <a:ext cx="348144" cy="765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46" name="直接箭头连接符 4145"/>
                <p:cNvCxnSpPr/>
                <p:nvPr/>
              </p:nvCxnSpPr>
              <p:spPr>
                <a:xfrm flipV="1">
                  <a:off x="7256707" y="2157565"/>
                  <a:ext cx="332682" cy="514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49" name="直接箭头连接符 4148"/>
                <p:cNvCxnSpPr/>
                <p:nvPr/>
              </p:nvCxnSpPr>
              <p:spPr>
                <a:xfrm flipV="1">
                  <a:off x="7282069" y="2641116"/>
                  <a:ext cx="326285" cy="1300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52" name="箭头: 右 4151"/>
              <p:cNvSpPr/>
              <p:nvPr/>
            </p:nvSpPr>
            <p:spPr>
              <a:xfrm rot="5400000">
                <a:off x="6234795" y="3458413"/>
                <a:ext cx="624840" cy="358140"/>
              </a:xfrm>
              <a:prstGeom prst="rightArrow">
                <a:avLst/>
              </a:prstGeom>
              <a:solidFill>
                <a:srgbClr val="AFAB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154" name="组合 4153"/>
              <p:cNvGrpSpPr/>
              <p:nvPr/>
            </p:nvGrpSpPr>
            <p:grpSpPr>
              <a:xfrm>
                <a:off x="4578904" y="4280460"/>
                <a:ext cx="3947160" cy="1875583"/>
                <a:chOff x="4578904" y="1252803"/>
                <a:chExt cx="3947160" cy="1875583"/>
              </a:xfrm>
            </p:grpSpPr>
            <p:sp>
              <p:nvSpPr>
                <p:cNvPr id="4155" name="矩形: 圆角 4154"/>
                <p:cNvSpPr/>
                <p:nvPr/>
              </p:nvSpPr>
              <p:spPr>
                <a:xfrm>
                  <a:off x="4578904" y="1252803"/>
                  <a:ext cx="3947160" cy="1875583"/>
                </a:xfrm>
                <a:prstGeom prst="roundRect">
                  <a:avLst/>
                </a:prstGeom>
                <a:solidFill>
                  <a:srgbClr val="CCEA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56" name="组合 4155"/>
                <p:cNvGrpSpPr/>
                <p:nvPr/>
              </p:nvGrpSpPr>
              <p:grpSpPr>
                <a:xfrm>
                  <a:off x="4767975" y="1358571"/>
                  <a:ext cx="615553" cy="1597989"/>
                  <a:chOff x="4767975" y="1358571"/>
                  <a:chExt cx="615553" cy="1597989"/>
                </a:xfrm>
              </p:grpSpPr>
              <p:sp>
                <p:nvSpPr>
                  <p:cNvPr id="1061" name="矩形: 圆角 1060"/>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2" name="椭圆 1061"/>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3" name="椭圆 1062"/>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4" name="椭圆 1063"/>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5" name="文本框 1064"/>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57" name="组合 4156"/>
                <p:cNvGrpSpPr/>
                <p:nvPr/>
              </p:nvGrpSpPr>
              <p:grpSpPr>
                <a:xfrm>
                  <a:off x="5715476" y="1358571"/>
                  <a:ext cx="615553" cy="1597989"/>
                  <a:chOff x="4767975" y="1358571"/>
                  <a:chExt cx="615553" cy="1597989"/>
                </a:xfrm>
              </p:grpSpPr>
              <p:sp>
                <p:nvSpPr>
                  <p:cNvPr id="1055" name="矩形: 圆角 1054"/>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7" name="椭圆 1056"/>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8" name="椭圆 1057"/>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9" name="椭圆 1058"/>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0" name="文本框 1059"/>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58" name="组合 4157"/>
                <p:cNvGrpSpPr/>
                <p:nvPr/>
              </p:nvGrpSpPr>
              <p:grpSpPr>
                <a:xfrm>
                  <a:off x="6666516" y="1358571"/>
                  <a:ext cx="615553" cy="1597989"/>
                  <a:chOff x="4767975" y="1358571"/>
                  <a:chExt cx="615553" cy="1597989"/>
                </a:xfrm>
              </p:grpSpPr>
              <p:sp>
                <p:nvSpPr>
                  <p:cNvPr id="1044" name="矩形: 圆角 1043"/>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6" name="椭圆 1045"/>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7" name="椭圆 1046"/>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8" name="椭圆 1047"/>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9" name="文本框 1048"/>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59" name="组合 4158"/>
                <p:cNvGrpSpPr/>
                <p:nvPr/>
              </p:nvGrpSpPr>
              <p:grpSpPr>
                <a:xfrm>
                  <a:off x="7548443" y="1625443"/>
                  <a:ext cx="615553" cy="1130301"/>
                  <a:chOff x="4751900" y="1393824"/>
                  <a:chExt cx="615553" cy="1130301"/>
                </a:xfrm>
              </p:grpSpPr>
              <p:sp>
                <p:nvSpPr>
                  <p:cNvPr id="1039" name="矩形: 圆角 1038"/>
                  <p:cNvSpPr/>
                  <p:nvPr/>
                </p:nvSpPr>
                <p:spPr>
                  <a:xfrm>
                    <a:off x="4841539" y="1393824"/>
                    <a:ext cx="477221" cy="11303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0" name="椭圆 1039"/>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1" name="椭圆 1040"/>
                  <p:cNvSpPr/>
                  <p:nvPr/>
                </p:nvSpPr>
                <p:spPr>
                  <a:xfrm>
                    <a:off x="4970704" y="17168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2" name="椭圆 1041"/>
                  <p:cNvSpPr/>
                  <p:nvPr/>
                </p:nvSpPr>
                <p:spPr>
                  <a:xfrm>
                    <a:off x="4970704" y="225917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3" name="文本框 1042"/>
                  <p:cNvSpPr txBox="1"/>
                  <p:nvPr/>
                </p:nvSpPr>
                <p:spPr>
                  <a:xfrm>
                    <a:off x="4751900" y="1910547"/>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cxnSp>
              <p:nvCxnSpPr>
                <p:cNvPr id="1024" name="直接箭头连接符 1023"/>
                <p:cNvCxnSpPr/>
                <p:nvPr/>
              </p:nvCxnSpPr>
              <p:spPr>
                <a:xfrm>
                  <a:off x="5383528" y="1542088"/>
                  <a:ext cx="331948" cy="406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直接箭头连接符 1024"/>
                <p:cNvCxnSpPr/>
                <p:nvPr/>
              </p:nvCxnSpPr>
              <p:spPr>
                <a:xfrm>
                  <a:off x="5378279" y="1625443"/>
                  <a:ext cx="339254" cy="1046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直接箭头连接符 1026"/>
                <p:cNvCxnSpPr/>
                <p:nvPr/>
              </p:nvCxnSpPr>
              <p:spPr>
                <a:xfrm flipV="1">
                  <a:off x="5357753" y="1625443"/>
                  <a:ext cx="381788" cy="456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直接箭头连接符 1028"/>
                <p:cNvCxnSpPr/>
                <p:nvPr/>
              </p:nvCxnSpPr>
              <p:spPr>
                <a:xfrm flipV="1">
                  <a:off x="5357753" y="2011525"/>
                  <a:ext cx="410438" cy="660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直接箭头连接符 1030"/>
                <p:cNvCxnSpPr/>
                <p:nvPr/>
              </p:nvCxnSpPr>
              <p:spPr>
                <a:xfrm flipV="1">
                  <a:off x="5390267" y="2341899"/>
                  <a:ext cx="349274" cy="365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3" name="文本框 1032"/>
                <p:cNvSpPr txBox="1"/>
                <p:nvPr/>
              </p:nvSpPr>
              <p:spPr>
                <a:xfrm rot="5400000">
                  <a:off x="6245155" y="1966301"/>
                  <a:ext cx="615553" cy="280047"/>
                </a:xfrm>
                <a:prstGeom prst="rect">
                  <a:avLst/>
                </a:prstGeom>
                <a:noFill/>
              </p:spPr>
              <p:txBody>
                <a:bodyPr vert="eaVert" wrap="square" rtlCol="0">
                  <a:spAutoFit/>
                </a:bodyPr>
                <a:lstStyle/>
                <a:p>
                  <a:r>
                    <a:rPr lang="en-US" altLang="zh-CN" sz="2800" b="1" dirty="0"/>
                    <a:t>…</a:t>
                  </a:r>
                  <a:endParaRPr lang="zh-CN" altLang="en-US" sz="2800" b="1" dirty="0"/>
                </a:p>
              </p:txBody>
            </p:sp>
            <p:cxnSp>
              <p:nvCxnSpPr>
                <p:cNvPr id="1034" name="直接箭头连接符 1033"/>
                <p:cNvCxnSpPr/>
                <p:nvPr/>
              </p:nvCxnSpPr>
              <p:spPr>
                <a:xfrm>
                  <a:off x="7256707" y="1542088"/>
                  <a:ext cx="344268" cy="138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直接箭头连接符 1034"/>
                <p:cNvCxnSpPr/>
                <p:nvPr/>
              </p:nvCxnSpPr>
              <p:spPr>
                <a:xfrm flipV="1">
                  <a:off x="7256707" y="1745298"/>
                  <a:ext cx="332682" cy="19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6" name="直接箭头连接符 1035"/>
                <p:cNvCxnSpPr/>
                <p:nvPr/>
              </p:nvCxnSpPr>
              <p:spPr>
                <a:xfrm>
                  <a:off x="7241245" y="1625443"/>
                  <a:ext cx="348144" cy="765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直接箭头连接符 1036"/>
                <p:cNvCxnSpPr/>
                <p:nvPr/>
              </p:nvCxnSpPr>
              <p:spPr>
                <a:xfrm flipV="1">
                  <a:off x="7256707" y="2157565"/>
                  <a:ext cx="332682" cy="514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直接箭头连接符 1037"/>
                <p:cNvCxnSpPr/>
                <p:nvPr/>
              </p:nvCxnSpPr>
              <p:spPr>
                <a:xfrm flipV="1">
                  <a:off x="7282069" y="2641116"/>
                  <a:ext cx="326285" cy="1300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82" name="图片 1081"/>
              <p:cNvPicPr/>
              <p:nvPr/>
            </p:nvPicPr>
            <p:blipFill>
              <a:blip r:embed="rId7"/>
              <a:stretch>
                <a:fillRect/>
              </a:stretch>
            </p:blipFill>
            <p:spPr>
              <a:xfrm>
                <a:off x="4565798" y="3243613"/>
                <a:ext cx="1386431" cy="709259"/>
              </a:xfrm>
              <a:prstGeom prst="rect">
                <a:avLst/>
              </a:prstGeom>
            </p:spPr>
          </p:pic>
          <p:pic>
            <p:nvPicPr>
              <p:cNvPr id="1083" name="图片 1082"/>
              <p:cNvPicPr>
                <a:picLocks noChangeAspect="1"/>
              </p:cNvPicPr>
              <p:nvPr/>
            </p:nvPicPr>
            <p:blipFill>
              <a:blip r:embed="rId8"/>
              <a:stretch>
                <a:fillRect/>
              </a:stretch>
            </p:blipFill>
            <p:spPr>
              <a:xfrm>
                <a:off x="4672355" y="3331167"/>
                <a:ext cx="1365101" cy="704345"/>
              </a:xfrm>
              <a:prstGeom prst="rect">
                <a:avLst/>
              </a:prstGeom>
            </p:spPr>
          </p:pic>
          <p:pic>
            <p:nvPicPr>
              <p:cNvPr id="1070" name="图片 1069"/>
              <p:cNvPicPr>
                <a:picLocks noChangeAspect="1"/>
              </p:cNvPicPr>
              <p:nvPr/>
            </p:nvPicPr>
            <p:blipFill>
              <a:blip r:embed="rId9"/>
              <a:stretch>
                <a:fillRect/>
              </a:stretch>
            </p:blipFill>
            <p:spPr>
              <a:xfrm>
                <a:off x="4863404" y="3481700"/>
                <a:ext cx="1391961" cy="695981"/>
              </a:xfrm>
              <a:prstGeom prst="rect">
                <a:avLst/>
              </a:prstGeom>
            </p:spPr>
          </p:pic>
          <p:sp>
            <p:nvSpPr>
              <p:cNvPr id="1084" name="文本框 1083"/>
              <p:cNvSpPr txBox="1"/>
              <p:nvPr/>
            </p:nvSpPr>
            <p:spPr>
              <a:xfrm>
                <a:off x="6714639" y="3455371"/>
                <a:ext cx="2029587"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少量真实数据微调</a:t>
                </a:r>
                <a:endParaRPr lang="zh-CN" altLang="en-US" dirty="0">
                  <a:latin typeface="黑体" panose="02010609060101010101" charset="-122"/>
                  <a:ea typeface="黑体" panose="02010609060101010101" charset="-122"/>
                </a:endParaRPr>
              </a:p>
            </p:txBody>
          </p:sp>
        </p:grpSp>
        <p:grpSp>
          <p:nvGrpSpPr>
            <p:cNvPr id="1086" name="组合 1085"/>
            <p:cNvGrpSpPr/>
            <p:nvPr/>
          </p:nvGrpSpPr>
          <p:grpSpPr>
            <a:xfrm>
              <a:off x="9312147" y="889413"/>
              <a:ext cx="2667763" cy="5747277"/>
              <a:chOff x="1161287" y="894822"/>
              <a:chExt cx="2561467" cy="5431367"/>
            </a:xfrm>
          </p:grpSpPr>
          <p:sp>
            <p:nvSpPr>
              <p:cNvPr id="1087" name="矩形 1086"/>
              <p:cNvSpPr/>
              <p:nvPr/>
            </p:nvSpPr>
            <p:spPr>
              <a:xfrm>
                <a:off x="1161287" y="894822"/>
                <a:ext cx="2561467" cy="438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高泛化能力算法</a:t>
                </a:r>
                <a:endParaRPr lang="en-US" b="1" dirty="0">
                  <a:latin typeface="微软雅黑" panose="020B0503020204020204" pitchFamily="34" charset="-122"/>
                  <a:ea typeface="微软雅黑" panose="020B0503020204020204" pitchFamily="34" charset="-122"/>
                </a:endParaRPr>
              </a:p>
            </p:txBody>
          </p:sp>
          <p:sp>
            <p:nvSpPr>
              <p:cNvPr id="2048" name="矩形 2047"/>
              <p:cNvSpPr/>
              <p:nvPr/>
            </p:nvSpPr>
            <p:spPr>
              <a:xfrm>
                <a:off x="1161287" y="1333080"/>
                <a:ext cx="2553463" cy="4993109"/>
              </a:xfrm>
              <a:prstGeom prst="rect">
                <a:avLst/>
              </a:prstGeom>
              <a:solidFill>
                <a:schemeClr val="bg1"/>
              </a:solidFill>
              <a:ln w="317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grpSp>
            <p:nvGrpSpPr>
              <p:cNvPr id="2049" name="组合 2048"/>
              <p:cNvGrpSpPr/>
              <p:nvPr/>
            </p:nvGrpSpPr>
            <p:grpSpPr>
              <a:xfrm>
                <a:off x="1626933" y="2673635"/>
                <a:ext cx="1622170" cy="1815777"/>
                <a:chOff x="1263268" y="2581309"/>
                <a:chExt cx="1803316" cy="1942532"/>
              </a:xfrm>
            </p:grpSpPr>
            <p:sp>
              <p:nvSpPr>
                <p:cNvPr id="2060" name="文本框 2059"/>
                <p:cNvSpPr txBox="1"/>
                <p:nvPr/>
              </p:nvSpPr>
              <p:spPr>
                <a:xfrm>
                  <a:off x="1263268" y="2581309"/>
                  <a:ext cx="180331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感知</a:t>
                  </a:r>
                  <a:endParaRPr lang="zh-CN" altLang="en-US" dirty="0">
                    <a:latin typeface="黑体" panose="02010609060101010101" charset="-122"/>
                    <a:ea typeface="黑体" panose="02010609060101010101" charset="-122"/>
                  </a:endParaRPr>
                </a:p>
              </p:txBody>
            </p:sp>
            <p:sp>
              <p:nvSpPr>
                <p:cNvPr id="2062" name="文本框 2061"/>
                <p:cNvSpPr txBox="1"/>
                <p:nvPr/>
              </p:nvSpPr>
              <p:spPr>
                <a:xfrm>
                  <a:off x="1263268" y="4154509"/>
                  <a:ext cx="180331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规划</a:t>
                  </a:r>
                  <a:endParaRPr lang="zh-CN" altLang="en-US" dirty="0">
                    <a:latin typeface="黑体" panose="02010609060101010101" charset="-122"/>
                    <a:ea typeface="黑体" panose="02010609060101010101" charset="-122"/>
                  </a:endParaRPr>
                </a:p>
              </p:txBody>
            </p:sp>
          </p:grpSp>
          <p:sp>
            <p:nvSpPr>
              <p:cNvPr id="2057" name="文本框 2056"/>
              <p:cNvSpPr txBox="1"/>
              <p:nvPr/>
            </p:nvSpPr>
            <p:spPr>
              <a:xfrm>
                <a:off x="1629448" y="5769246"/>
                <a:ext cx="162217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控制</a:t>
                </a:r>
                <a:endParaRPr lang="zh-CN" altLang="en-US" dirty="0">
                  <a:latin typeface="黑体" panose="02010609060101010101" charset="-122"/>
                  <a:ea typeface="黑体" panose="02010609060101010101" charset="-122"/>
                </a:endParaRPr>
              </a:p>
            </p:txBody>
          </p:sp>
        </p:grpSp>
      </p:grpSp>
      <p:pic>
        <p:nvPicPr>
          <p:cNvPr id="2068" name="图片 2067"/>
          <p:cNvPicPr>
            <a:picLocks noChangeAspect="1"/>
          </p:cNvPicPr>
          <p:nvPr/>
        </p:nvPicPr>
        <p:blipFill>
          <a:blip r:embed="rId10"/>
          <a:stretch>
            <a:fillRect/>
          </a:stretch>
        </p:blipFill>
        <p:spPr>
          <a:xfrm>
            <a:off x="9305709" y="1533561"/>
            <a:ext cx="2331182" cy="1162579"/>
          </a:xfrm>
          <a:prstGeom prst="rect">
            <a:avLst/>
          </a:prstGeom>
        </p:spPr>
      </p:pic>
      <p:pic>
        <p:nvPicPr>
          <p:cNvPr id="2069" name="图片 2068"/>
          <p:cNvPicPr/>
          <p:nvPr/>
        </p:nvPicPr>
        <p:blipFill>
          <a:blip r:embed="rId11"/>
          <a:srcRect l="6789" r="7078"/>
          <a:stretch>
            <a:fillRect/>
          </a:stretch>
        </p:blipFill>
        <p:spPr>
          <a:xfrm>
            <a:off x="9305709" y="3321753"/>
            <a:ext cx="1386431" cy="953537"/>
          </a:xfrm>
          <a:prstGeom prst="rect">
            <a:avLst/>
          </a:prstGeom>
          <a:noFill/>
          <a:ln>
            <a:noFill/>
          </a:ln>
        </p:spPr>
      </p:pic>
      <p:grpSp>
        <p:nvGrpSpPr>
          <p:cNvPr id="2075" name="组合 2074"/>
          <p:cNvGrpSpPr/>
          <p:nvPr/>
        </p:nvGrpSpPr>
        <p:grpSpPr>
          <a:xfrm>
            <a:off x="10749539" y="3324131"/>
            <a:ext cx="916605" cy="951159"/>
            <a:chOff x="9087895" y="2089650"/>
            <a:chExt cx="2241255" cy="1845516"/>
          </a:xfrm>
        </p:grpSpPr>
        <p:grpSp>
          <p:nvGrpSpPr>
            <p:cNvPr id="2074" name="组合 2073"/>
            <p:cNvGrpSpPr/>
            <p:nvPr/>
          </p:nvGrpSpPr>
          <p:grpSpPr>
            <a:xfrm>
              <a:off x="9087895" y="3139236"/>
              <a:ext cx="2236607" cy="795930"/>
              <a:chOff x="6046024" y="3209270"/>
              <a:chExt cx="4044592" cy="1132197"/>
            </a:xfrm>
          </p:grpSpPr>
          <p:pic>
            <p:nvPicPr>
              <p:cNvPr id="2070" name="图片 2069" descr="test2"/>
              <p:cNvPicPr>
                <a:picLocks noChangeAspect="1"/>
              </p:cNvPicPr>
              <p:nvPr/>
            </p:nvPicPr>
            <p:blipFill>
              <a:blip r:embed="rId12"/>
              <a:stretch>
                <a:fillRect/>
              </a:stretch>
            </p:blipFill>
            <p:spPr>
              <a:xfrm>
                <a:off x="6046024" y="3209270"/>
                <a:ext cx="1355630" cy="1123357"/>
              </a:xfrm>
              <a:prstGeom prst="rect">
                <a:avLst/>
              </a:prstGeom>
              <a:ln>
                <a:noFill/>
              </a:ln>
            </p:spPr>
          </p:pic>
          <p:pic>
            <p:nvPicPr>
              <p:cNvPr id="2071" name="图片 2070" descr="test3"/>
              <p:cNvPicPr>
                <a:picLocks noChangeAspect="1"/>
              </p:cNvPicPr>
              <p:nvPr/>
            </p:nvPicPr>
            <p:blipFill>
              <a:blip r:embed="rId13"/>
              <a:stretch>
                <a:fillRect/>
              </a:stretch>
            </p:blipFill>
            <p:spPr>
              <a:xfrm>
                <a:off x="7395445" y="3209270"/>
                <a:ext cx="1355630" cy="1123357"/>
              </a:xfrm>
              <a:prstGeom prst="rect">
                <a:avLst/>
              </a:prstGeom>
              <a:ln>
                <a:noFill/>
              </a:ln>
            </p:spPr>
          </p:pic>
          <p:pic>
            <p:nvPicPr>
              <p:cNvPr id="2072" name="图片 2071" descr="test4"/>
              <p:cNvPicPr>
                <a:picLocks noChangeAspect="1"/>
              </p:cNvPicPr>
              <p:nvPr/>
            </p:nvPicPr>
            <p:blipFill>
              <a:blip r:embed="rId14"/>
              <a:stretch>
                <a:fillRect/>
              </a:stretch>
            </p:blipFill>
            <p:spPr>
              <a:xfrm>
                <a:off x="8736155" y="3212550"/>
                <a:ext cx="1354461" cy="1128917"/>
              </a:xfrm>
              <a:prstGeom prst="rect">
                <a:avLst/>
              </a:prstGeom>
              <a:ln>
                <a:noFill/>
              </a:ln>
            </p:spPr>
          </p:pic>
        </p:grpSp>
        <p:pic>
          <p:nvPicPr>
            <p:cNvPr id="2073" name="图片 2072"/>
            <p:cNvPicPr>
              <a:picLocks noChangeAspect="1"/>
            </p:cNvPicPr>
            <p:nvPr/>
          </p:nvPicPr>
          <p:blipFill rotWithShape="1">
            <a:blip r:embed="rId15"/>
            <a:srcRect l="5143" t="7038" r="6999" b="8301"/>
            <a:stretch>
              <a:fillRect/>
            </a:stretch>
          </p:blipFill>
          <p:spPr>
            <a:xfrm>
              <a:off x="9088709" y="2089650"/>
              <a:ext cx="2240441" cy="1023347"/>
            </a:xfrm>
            <a:prstGeom prst="rect">
              <a:avLst/>
            </a:prstGeom>
          </p:spPr>
        </p:pic>
      </p:grpSp>
      <p:grpSp>
        <p:nvGrpSpPr>
          <p:cNvPr id="2082" name="组合 2081"/>
          <p:cNvGrpSpPr/>
          <p:nvPr/>
        </p:nvGrpSpPr>
        <p:grpSpPr>
          <a:xfrm>
            <a:off x="9243881" y="4957836"/>
            <a:ext cx="2454582" cy="1088317"/>
            <a:chOff x="9209661" y="4957836"/>
            <a:chExt cx="2454582" cy="1088317"/>
          </a:xfrm>
        </p:grpSpPr>
        <p:grpSp>
          <p:nvGrpSpPr>
            <p:cNvPr id="2079" name="组合 2078"/>
            <p:cNvGrpSpPr/>
            <p:nvPr/>
          </p:nvGrpSpPr>
          <p:grpSpPr>
            <a:xfrm>
              <a:off x="10914634" y="4957836"/>
              <a:ext cx="749609" cy="1084786"/>
              <a:chOff x="5082448" y="2891462"/>
              <a:chExt cx="2747851" cy="4374938"/>
            </a:xfrm>
          </p:grpSpPr>
          <p:pic>
            <p:nvPicPr>
              <p:cNvPr id="2077" name="图片 2076"/>
              <p:cNvPicPr>
                <a:picLocks noChangeAspect="1"/>
              </p:cNvPicPr>
              <p:nvPr/>
            </p:nvPicPr>
            <p:blipFill rotWithShape="1">
              <a:blip r:embed="rId16"/>
              <a:srcRect r="49396"/>
              <a:stretch>
                <a:fillRect/>
              </a:stretch>
            </p:blipFill>
            <p:spPr>
              <a:xfrm>
                <a:off x="5105263" y="2891462"/>
                <a:ext cx="2725036" cy="2171812"/>
              </a:xfrm>
              <a:prstGeom prst="rect">
                <a:avLst/>
              </a:prstGeom>
            </p:spPr>
          </p:pic>
          <p:pic>
            <p:nvPicPr>
              <p:cNvPr id="2078" name="图片 2077"/>
              <p:cNvPicPr>
                <a:picLocks noChangeAspect="1"/>
              </p:cNvPicPr>
              <p:nvPr/>
            </p:nvPicPr>
            <p:blipFill rotWithShape="1">
              <a:blip r:embed="rId17"/>
              <a:srcRect l="50386"/>
              <a:stretch>
                <a:fillRect/>
              </a:stretch>
            </p:blipFill>
            <p:spPr>
              <a:xfrm>
                <a:off x="5082448" y="5094588"/>
                <a:ext cx="2725035" cy="2171812"/>
              </a:xfrm>
              <a:prstGeom prst="rect">
                <a:avLst/>
              </a:prstGeom>
            </p:spPr>
          </p:pic>
        </p:grpSp>
        <p:pic>
          <p:nvPicPr>
            <p:cNvPr id="2081" name="图片 2080"/>
            <p:cNvPicPr>
              <a:picLocks noChangeAspect="1"/>
            </p:cNvPicPr>
            <p:nvPr/>
          </p:nvPicPr>
          <p:blipFill>
            <a:blip r:embed="rId18"/>
            <a:stretch>
              <a:fillRect/>
            </a:stretch>
          </p:blipFill>
          <p:spPr>
            <a:xfrm>
              <a:off x="9209661" y="4959712"/>
              <a:ext cx="1630549" cy="108644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p:cNvSpPr/>
          <p:nvPr/>
        </p:nvSpPr>
        <p:spPr>
          <a:xfrm>
            <a:off x="4296000" y="876300"/>
            <a:ext cx="3600000" cy="3600000"/>
          </a:xfrm>
          <a:prstGeom prst="diamond">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3051880" y="4983638"/>
            <a:ext cx="608824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自动驾驶泛在操作系统</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
        <p:nvSpPr>
          <p:cNvPr id="11" name="文本框 10"/>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FOUR</a:t>
            </a:r>
            <a:endParaRPr lang="zh-CN" altLang="en-US"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rot="10800000" flipV="1">
            <a:off x="6224924" y="2836206"/>
            <a:ext cx="1800000" cy="1800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564618"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自动驾驶泛在操作系统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32" name="图形 3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5048250" y="34818"/>
            <a:ext cx="2178050" cy="11182350"/>
          </a:xfrm>
          <a:prstGeom prst="rect">
            <a:avLst/>
          </a:prstGeom>
        </p:spPr>
      </p:pic>
      <p:pic>
        <p:nvPicPr>
          <p:cNvPr id="39" name="图片 38"/>
          <p:cNvPicPr>
            <a:picLocks noChangeAspect="1"/>
          </p:cNvPicPr>
          <p:nvPr/>
        </p:nvPicPr>
        <p:blipFill>
          <a:blip r:embed="rId3"/>
          <a:stretch>
            <a:fillRect/>
          </a:stretch>
        </p:blipFill>
        <p:spPr>
          <a:xfrm>
            <a:off x="1448548" y="4613382"/>
            <a:ext cx="1150719" cy="1150719"/>
          </a:xfrm>
          <a:prstGeom prst="rect">
            <a:avLst/>
          </a:prstGeom>
        </p:spPr>
      </p:pic>
      <p:pic>
        <p:nvPicPr>
          <p:cNvPr id="42" name="图片 41"/>
          <p:cNvPicPr>
            <a:picLocks noChangeAspect="1"/>
          </p:cNvPicPr>
          <p:nvPr/>
        </p:nvPicPr>
        <p:blipFill>
          <a:blip r:embed="rId4"/>
          <a:stretch>
            <a:fillRect/>
          </a:stretch>
        </p:blipFill>
        <p:spPr>
          <a:xfrm flipH="1">
            <a:off x="2023907" y="5266231"/>
            <a:ext cx="1150719" cy="1150719"/>
          </a:xfrm>
          <a:prstGeom prst="rect">
            <a:avLst/>
          </a:prstGeom>
        </p:spPr>
      </p:pic>
      <p:pic>
        <p:nvPicPr>
          <p:cNvPr id="50" name="图片 49"/>
          <p:cNvPicPr>
            <a:picLocks noChangeAspect="1"/>
          </p:cNvPicPr>
          <p:nvPr/>
        </p:nvPicPr>
        <p:blipFill>
          <a:blip r:embed="rId5"/>
          <a:stretch>
            <a:fillRect/>
          </a:stretch>
        </p:blipFill>
        <p:spPr>
          <a:xfrm rot="5400000">
            <a:off x="9108238" y="5030209"/>
            <a:ext cx="773264" cy="867292"/>
          </a:xfrm>
          <a:prstGeom prst="rect">
            <a:avLst/>
          </a:prstGeom>
        </p:spPr>
      </p:pic>
      <p:pic>
        <p:nvPicPr>
          <p:cNvPr id="52" name="图片 51"/>
          <p:cNvPicPr>
            <a:picLocks noChangeAspect="1"/>
          </p:cNvPicPr>
          <p:nvPr/>
        </p:nvPicPr>
        <p:blipFill>
          <a:blip r:embed="rId6"/>
          <a:stretch>
            <a:fillRect/>
          </a:stretch>
        </p:blipFill>
        <p:spPr>
          <a:xfrm rot="16200000">
            <a:off x="5024107" y="4946671"/>
            <a:ext cx="722810" cy="1004545"/>
          </a:xfrm>
          <a:prstGeom prst="rect">
            <a:avLst/>
          </a:prstGeom>
        </p:spPr>
      </p:pic>
      <p:pic>
        <p:nvPicPr>
          <p:cNvPr id="45" name="图片 44"/>
          <p:cNvPicPr>
            <a:picLocks noChangeAspect="1"/>
          </p:cNvPicPr>
          <p:nvPr/>
        </p:nvPicPr>
        <p:blipFill>
          <a:blip r:embed="rId7"/>
          <a:stretch>
            <a:fillRect/>
          </a:stretch>
        </p:blipFill>
        <p:spPr>
          <a:xfrm>
            <a:off x="5576446" y="4797171"/>
            <a:ext cx="1150719" cy="1150719"/>
          </a:xfrm>
          <a:prstGeom prst="rect">
            <a:avLst/>
          </a:prstGeom>
        </p:spPr>
      </p:pic>
      <p:pic>
        <p:nvPicPr>
          <p:cNvPr id="54" name="图片 53"/>
          <p:cNvPicPr>
            <a:picLocks noChangeAspect="1"/>
          </p:cNvPicPr>
          <p:nvPr/>
        </p:nvPicPr>
        <p:blipFill>
          <a:blip r:embed="rId8"/>
          <a:stretch>
            <a:fillRect/>
          </a:stretch>
        </p:blipFill>
        <p:spPr>
          <a:xfrm>
            <a:off x="4303220" y="4797171"/>
            <a:ext cx="855133" cy="855133"/>
          </a:xfrm>
          <a:prstGeom prst="rect">
            <a:avLst/>
          </a:prstGeom>
        </p:spPr>
      </p:pic>
      <p:pic>
        <p:nvPicPr>
          <p:cNvPr id="58" name="图片 57"/>
          <p:cNvPicPr>
            <a:picLocks noChangeAspect="1"/>
          </p:cNvPicPr>
          <p:nvPr/>
        </p:nvPicPr>
        <p:blipFill>
          <a:blip r:embed="rId9"/>
          <a:stretch>
            <a:fillRect/>
          </a:stretch>
        </p:blipFill>
        <p:spPr>
          <a:xfrm>
            <a:off x="7816585" y="4536968"/>
            <a:ext cx="1496179" cy="1496179"/>
          </a:xfrm>
          <a:prstGeom prst="rect">
            <a:avLst/>
          </a:prstGeom>
        </p:spPr>
      </p:pic>
      <p:pic>
        <p:nvPicPr>
          <p:cNvPr id="61" name="图片 60"/>
          <p:cNvPicPr>
            <a:picLocks noChangeAspect="1"/>
          </p:cNvPicPr>
          <p:nvPr/>
        </p:nvPicPr>
        <p:blipFill>
          <a:blip r:embed="rId10"/>
          <a:stretch>
            <a:fillRect/>
          </a:stretch>
        </p:blipFill>
        <p:spPr>
          <a:xfrm>
            <a:off x="9844160" y="4700853"/>
            <a:ext cx="1496180" cy="1496180"/>
          </a:xfrm>
          <a:prstGeom prst="rect">
            <a:avLst/>
          </a:prstGeom>
        </p:spPr>
      </p:pic>
      <p:pic>
        <p:nvPicPr>
          <p:cNvPr id="4118" name="Picture 22" descr="Cloud computing - Free multimedia icons"/>
          <p:cNvPicPr>
            <a:picLocks noChangeAspect="1" noChangeArrowheads="1"/>
          </p:cNvPicPr>
          <p:nvPr/>
        </p:nvPicPr>
        <p:blipFill>
          <a:blip r:embed="rId11"/>
          <a:srcRect/>
          <a:stretch>
            <a:fillRect/>
          </a:stretch>
        </p:blipFill>
        <p:spPr bwMode="auto">
          <a:xfrm>
            <a:off x="4575401" y="1149948"/>
            <a:ext cx="1115857" cy="1115857"/>
          </a:xfrm>
          <a:prstGeom prst="rect">
            <a:avLst/>
          </a:prstGeom>
          <a:noFill/>
          <a:extLst>
            <a:ext uri="{909E8E84-426E-40DD-AFC4-6F175D3DCCD1}">
              <a14:hiddenFill xmlns:a14="http://schemas.microsoft.com/office/drawing/2010/main">
                <a:solidFill>
                  <a:srgbClr val="FFFFFF"/>
                </a:solidFill>
              </a14:hiddenFill>
            </a:ext>
          </a:extLst>
        </p:spPr>
      </p:pic>
      <p:pic>
        <p:nvPicPr>
          <p:cNvPr id="4123" name="Picture 26" descr="Satellite - Free technology icons"/>
          <p:cNvPicPr>
            <a:picLocks noChangeAspect="1" noChangeArrowheads="1"/>
          </p:cNvPicPr>
          <p:nvPr/>
        </p:nvPicPr>
        <p:blipFill>
          <a:blip r:embed="rId12"/>
          <a:srcRect/>
          <a:stretch>
            <a:fillRect/>
          </a:stretch>
        </p:blipFill>
        <p:spPr bwMode="auto">
          <a:xfrm rot="10800000">
            <a:off x="6522814" y="1149948"/>
            <a:ext cx="1115859" cy="1115859"/>
          </a:xfrm>
          <a:prstGeom prst="rect">
            <a:avLst/>
          </a:prstGeom>
          <a:noFill/>
          <a:extLst>
            <a:ext uri="{909E8E84-426E-40DD-AFC4-6F175D3DCCD1}">
              <a14:hiddenFill xmlns:a14="http://schemas.microsoft.com/office/drawing/2010/main">
                <a:solidFill>
                  <a:srgbClr val="FFFFFF"/>
                </a:solidFill>
              </a14:hiddenFill>
            </a:ext>
          </a:extLst>
        </p:spPr>
      </p:pic>
      <p:sp>
        <p:nvSpPr>
          <p:cNvPr id="4124" name="箭头: 右 4123"/>
          <p:cNvSpPr/>
          <p:nvPr/>
        </p:nvSpPr>
        <p:spPr>
          <a:xfrm rot="16200000">
            <a:off x="5874115" y="2234262"/>
            <a:ext cx="427956" cy="320083"/>
          </a:xfrm>
          <a:prstGeom prst="rightArrow">
            <a:avLst>
              <a:gd name="adj1" fmla="val 4206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5" name="箭头: 左右 4124"/>
          <p:cNvSpPr/>
          <p:nvPr/>
        </p:nvSpPr>
        <p:spPr>
          <a:xfrm>
            <a:off x="5733321" y="1618132"/>
            <a:ext cx="709544" cy="272624"/>
          </a:xfrm>
          <a:prstGeom prst="lef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28" name="直接箭头连接符 4127"/>
          <p:cNvCxnSpPr>
            <a:stCxn id="4118" idx="2"/>
          </p:cNvCxnSpPr>
          <p:nvPr/>
        </p:nvCxnSpPr>
        <p:spPr>
          <a:xfrm flipH="1">
            <a:off x="2834640" y="2265805"/>
            <a:ext cx="2298690" cy="2865874"/>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4129" name="直接箭头连接符 4128"/>
          <p:cNvCxnSpPr>
            <a:stCxn id="4118" idx="2"/>
          </p:cNvCxnSpPr>
          <p:nvPr/>
        </p:nvCxnSpPr>
        <p:spPr>
          <a:xfrm>
            <a:off x="5133330" y="2265805"/>
            <a:ext cx="406611" cy="256394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4132" name="直接箭头连接符 4131"/>
          <p:cNvCxnSpPr>
            <a:stCxn id="4118" idx="2"/>
          </p:cNvCxnSpPr>
          <p:nvPr/>
        </p:nvCxnSpPr>
        <p:spPr>
          <a:xfrm>
            <a:off x="5133330" y="2265805"/>
            <a:ext cx="4600424" cy="256394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4139" name="矩形: 对角圆角 4138"/>
          <p:cNvSpPr/>
          <p:nvPr/>
        </p:nvSpPr>
        <p:spPr>
          <a:xfrm>
            <a:off x="1446130" y="6263385"/>
            <a:ext cx="1388510"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多车协同</a:t>
            </a:r>
            <a:endParaRPr lang="zh-CN" altLang="en-US" dirty="0">
              <a:solidFill>
                <a:schemeClr val="accent1"/>
              </a:solidFill>
              <a:latin typeface="黑体" panose="02010609060101010101" charset="-122"/>
              <a:ea typeface="黑体" panose="02010609060101010101" charset="-122"/>
            </a:endParaRPr>
          </a:p>
        </p:txBody>
      </p:sp>
      <p:sp>
        <p:nvSpPr>
          <p:cNvPr id="4140" name="矩形: 对角圆角 4139"/>
          <p:cNvSpPr/>
          <p:nvPr/>
        </p:nvSpPr>
        <p:spPr>
          <a:xfrm>
            <a:off x="4997003" y="6271736"/>
            <a:ext cx="1388510"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紧急制动</a:t>
            </a:r>
            <a:endParaRPr lang="zh-CN" altLang="en-US" dirty="0">
              <a:solidFill>
                <a:schemeClr val="accent1"/>
              </a:solidFill>
              <a:latin typeface="黑体" panose="02010609060101010101" charset="-122"/>
              <a:ea typeface="黑体" panose="02010609060101010101" charset="-122"/>
            </a:endParaRPr>
          </a:p>
        </p:txBody>
      </p:sp>
      <p:sp>
        <p:nvSpPr>
          <p:cNvPr id="4141" name="矩形: 对角圆角 4140"/>
          <p:cNvSpPr/>
          <p:nvPr/>
        </p:nvSpPr>
        <p:spPr>
          <a:xfrm>
            <a:off x="8844321" y="6271736"/>
            <a:ext cx="1571378"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检测与规避</a:t>
            </a:r>
            <a:endParaRPr lang="zh-CN" altLang="en-US" dirty="0">
              <a:solidFill>
                <a:schemeClr val="accent1"/>
              </a:solidFill>
              <a:latin typeface="黑体" panose="02010609060101010101" charset="-122"/>
              <a:ea typeface="黑体" panose="02010609060101010101" charset="-122"/>
            </a:endParaRPr>
          </a:p>
        </p:txBody>
      </p:sp>
      <p:grpSp>
        <p:nvGrpSpPr>
          <p:cNvPr id="4156" name="组合 4155"/>
          <p:cNvGrpSpPr/>
          <p:nvPr/>
        </p:nvGrpSpPr>
        <p:grpSpPr>
          <a:xfrm>
            <a:off x="8543715" y="335604"/>
            <a:ext cx="3212172" cy="3212172"/>
            <a:chOff x="7910092" y="592232"/>
            <a:chExt cx="3212172" cy="3212172"/>
          </a:xfrm>
        </p:grpSpPr>
        <p:pic>
          <p:nvPicPr>
            <p:cNvPr id="4138" name="Picture 30" descr="Cloud Icons in SVG, PNG, AI to Download"/>
            <p:cNvPicPr>
              <a:picLocks noChangeAspect="1" noChangeArrowheads="1"/>
            </p:cNvPicPr>
            <p:nvPr/>
          </p:nvPicPr>
          <p:blipFill>
            <a:blip r:embed="rId13"/>
            <a:srcRect/>
            <a:stretch>
              <a:fillRect/>
            </a:stretch>
          </p:blipFill>
          <p:spPr bwMode="auto">
            <a:xfrm>
              <a:off x="7910092" y="592232"/>
              <a:ext cx="3212172" cy="3212172"/>
            </a:xfrm>
            <a:prstGeom prst="rect">
              <a:avLst/>
            </a:prstGeom>
            <a:noFill/>
            <a:extLst>
              <a:ext uri="{909E8E84-426E-40DD-AFC4-6F175D3DCCD1}">
                <a14:hiddenFill xmlns:a14="http://schemas.microsoft.com/office/drawing/2010/main">
                  <a:solidFill>
                    <a:srgbClr val="FFFFFF"/>
                  </a:solidFill>
                </a14:hiddenFill>
              </a:ext>
            </a:extLst>
          </p:spPr>
        </p:pic>
        <p:pic>
          <p:nvPicPr>
            <p:cNvPr id="4136" name="图片 41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64674" y="1904940"/>
              <a:ext cx="2130672" cy="1111790"/>
            </a:xfrm>
            <a:prstGeom prst="rect">
              <a:avLst/>
            </a:prstGeom>
          </p:spPr>
        </p:pic>
        <p:sp>
          <p:nvSpPr>
            <p:cNvPr id="4142" name="矩形: 对角圆角 4141"/>
            <p:cNvSpPr/>
            <p:nvPr/>
          </p:nvSpPr>
          <p:spPr>
            <a:xfrm>
              <a:off x="8645459" y="3228114"/>
              <a:ext cx="1704186"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虚拟仿真场景</a:t>
              </a:r>
              <a:endParaRPr lang="zh-CN" altLang="en-US" dirty="0">
                <a:solidFill>
                  <a:schemeClr val="accent1"/>
                </a:solidFill>
                <a:latin typeface="黑体" panose="02010609060101010101" charset="-122"/>
                <a:ea typeface="黑体" panose="02010609060101010101" charset="-122"/>
              </a:endParaRPr>
            </a:p>
          </p:txBody>
        </p:sp>
      </p:grpSp>
      <p:sp>
        <p:nvSpPr>
          <p:cNvPr id="4143" name="矩形: 对角圆角 4142"/>
          <p:cNvSpPr/>
          <p:nvPr/>
        </p:nvSpPr>
        <p:spPr>
          <a:xfrm>
            <a:off x="5799968" y="4454761"/>
            <a:ext cx="1704186"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管控中心</a:t>
            </a:r>
            <a:endParaRPr lang="zh-CN" altLang="en-US" dirty="0">
              <a:solidFill>
                <a:schemeClr val="accent1"/>
              </a:solidFill>
              <a:latin typeface="黑体" panose="02010609060101010101" charset="-122"/>
              <a:ea typeface="黑体" panose="02010609060101010101" charset="-122"/>
            </a:endParaRPr>
          </a:p>
        </p:txBody>
      </p:sp>
      <p:cxnSp>
        <p:nvCxnSpPr>
          <p:cNvPr id="4144" name="直接箭头连接符 4143"/>
          <p:cNvCxnSpPr>
            <a:stCxn id="4123" idx="0"/>
          </p:cNvCxnSpPr>
          <p:nvPr/>
        </p:nvCxnSpPr>
        <p:spPr>
          <a:xfrm flipH="1">
            <a:off x="2954534" y="2265807"/>
            <a:ext cx="4126209" cy="3019250"/>
          </a:xfrm>
          <a:prstGeom prst="straightConnector1">
            <a:avLst/>
          </a:prstGeom>
          <a:ln w="190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47" name="直接箭头连接符 4146"/>
          <p:cNvCxnSpPr>
            <a:stCxn id="4123" idx="0"/>
          </p:cNvCxnSpPr>
          <p:nvPr/>
        </p:nvCxnSpPr>
        <p:spPr>
          <a:xfrm flipH="1">
            <a:off x="5617771" y="2265807"/>
            <a:ext cx="1462972" cy="2613636"/>
          </a:xfrm>
          <a:prstGeom prst="straightConnector1">
            <a:avLst/>
          </a:prstGeom>
          <a:ln w="190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50" name="直接箭头连接符 4149"/>
          <p:cNvCxnSpPr>
            <a:stCxn id="4123" idx="0"/>
          </p:cNvCxnSpPr>
          <p:nvPr/>
        </p:nvCxnSpPr>
        <p:spPr>
          <a:xfrm>
            <a:off x="7080743" y="2265807"/>
            <a:ext cx="2847773" cy="2497885"/>
          </a:xfrm>
          <a:prstGeom prst="straightConnector1">
            <a:avLst/>
          </a:prstGeom>
          <a:ln w="190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rotWithShape="1">
          <a:blip r:embed="rId15"/>
          <a:srcRect b="47285"/>
          <a:stretch>
            <a:fillRect/>
          </a:stretch>
        </p:blipFill>
        <p:spPr>
          <a:xfrm>
            <a:off x="4431805" y="2354048"/>
            <a:ext cx="3382940" cy="2178051"/>
          </a:xfrm>
          <a:prstGeom prst="rect">
            <a:avLst/>
          </a:prstGeom>
        </p:spPr>
      </p:pic>
      <p:cxnSp>
        <p:nvCxnSpPr>
          <p:cNvPr id="4153" name="直接箭头连接符 4152"/>
          <p:cNvCxnSpPr/>
          <p:nvPr/>
        </p:nvCxnSpPr>
        <p:spPr>
          <a:xfrm flipV="1">
            <a:off x="7457043" y="2651696"/>
            <a:ext cx="1262744" cy="506342"/>
          </a:xfrm>
          <a:prstGeom prst="straightConnector1">
            <a:avLst/>
          </a:prstGeom>
          <a:ln w="1905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txBox="1"/>
          <p:nvPr/>
        </p:nvSpPr>
        <p:spPr>
          <a:xfrm>
            <a:off x="4505007" y="1142048"/>
            <a:ext cx="3181985" cy="1014730"/>
          </a:xfrm>
          <a:prstGeom prst="rect">
            <a:avLst/>
          </a:prstGeom>
          <a:noFill/>
        </p:spPr>
        <p:txBody>
          <a:bodyPr wrap="square" rtlCol="0">
            <a:spAutoFit/>
          </a:bodyPr>
          <a:lstStyle/>
          <a:p>
            <a:pPr algn="ctr"/>
            <a:r>
              <a:rPr lang="zh-CN" altLang="en-US" sz="6000" spc="600" dirty="0">
                <a:solidFill>
                  <a:srgbClr val="2F5597"/>
                </a:solidFill>
                <a:effectLst/>
                <a:latin typeface="汉仪雅酷黑简" panose="00020600040101010101" charset="-122"/>
                <a:ea typeface="汉仪雅酷黑简" panose="00020600040101010101" charset="-122"/>
                <a:cs typeface="汉仪雅酷黑简" panose="00020600040101010101" charset="-122"/>
                <a:sym typeface="汉仪文黑-55简" panose="00020600040101010101" charset="-122"/>
              </a:rPr>
              <a:t>目</a:t>
            </a:r>
            <a:r>
              <a:rPr lang="en-US" altLang="zh-CN" sz="6000" spc="600" dirty="0">
                <a:solidFill>
                  <a:srgbClr val="2F5597"/>
                </a:solidFill>
                <a:effectLst/>
                <a:latin typeface="汉仪雅酷黑简" panose="00020600040101010101" charset="-122"/>
                <a:ea typeface="汉仪雅酷黑简" panose="00020600040101010101" charset="-122"/>
                <a:cs typeface="汉仪雅酷黑简" panose="00020600040101010101" charset="-122"/>
                <a:sym typeface="汉仪文黑-55简" panose="00020600040101010101" charset="-122"/>
              </a:rPr>
              <a:t> </a:t>
            </a:r>
            <a:r>
              <a:rPr lang="zh-CN" altLang="en-US" sz="6000" spc="600" dirty="0">
                <a:solidFill>
                  <a:srgbClr val="2F5597"/>
                </a:solidFill>
                <a:effectLst/>
                <a:latin typeface="汉仪雅酷黑简" panose="00020600040101010101" charset="-122"/>
                <a:ea typeface="汉仪雅酷黑简" panose="00020600040101010101" charset="-122"/>
                <a:cs typeface="汉仪雅酷黑简" panose="00020600040101010101" charset="-122"/>
                <a:sym typeface="汉仪文黑-55简" panose="00020600040101010101" charset="-122"/>
              </a:rPr>
              <a:t>录</a:t>
            </a:r>
            <a:endParaRPr lang="zh-CN" altLang="en-US" sz="6000" spc="600" dirty="0">
              <a:solidFill>
                <a:srgbClr val="2F5597"/>
              </a:solidFill>
              <a:effectLst/>
              <a:latin typeface="汉仪雅酷黑简" panose="00020600040101010101" charset="-122"/>
              <a:ea typeface="汉仪雅酷黑简" panose="00020600040101010101" charset="-122"/>
              <a:cs typeface="汉仪雅酷黑简" panose="00020600040101010101" charset="-122"/>
              <a:sym typeface="汉仪文黑-55简" panose="00020600040101010101" charset="-122"/>
            </a:endParaRPr>
          </a:p>
        </p:txBody>
      </p:sp>
      <p:sp>
        <p:nvSpPr>
          <p:cNvPr id="3" name="矩形 2"/>
          <p:cNvSpPr/>
          <p:nvPr/>
        </p:nvSpPr>
        <p:spPr>
          <a:xfrm>
            <a:off x="1793107" y="2844695"/>
            <a:ext cx="676236" cy="6762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汉仪文黑-55简" panose="00020600040101010101" charset="-122"/>
                <a:ea typeface="汉仪文黑-55简" panose="00020600040101010101" charset="-122"/>
                <a:cs typeface="+mn-ea"/>
                <a:sym typeface="+mn-lt"/>
              </a:rPr>
              <a:t>01</a:t>
            </a:r>
            <a:endParaRPr lang="en-US" altLang="zh-CN" sz="2000" b="1" dirty="0">
              <a:solidFill>
                <a:schemeClr val="bg1"/>
              </a:solidFill>
              <a:latin typeface="汉仪文黑-55简" panose="00020600040101010101" charset="-122"/>
              <a:ea typeface="汉仪文黑-55简" panose="00020600040101010101" charset="-122"/>
              <a:cs typeface="+mn-ea"/>
              <a:sym typeface="+mn-lt"/>
            </a:endParaRPr>
          </a:p>
        </p:txBody>
      </p:sp>
      <p:sp>
        <p:nvSpPr>
          <p:cNvPr id="4" name="文本框"/>
          <p:cNvSpPr/>
          <p:nvPr/>
        </p:nvSpPr>
        <p:spPr>
          <a:xfrm>
            <a:off x="2268872" y="2821161"/>
            <a:ext cx="4042410" cy="699770"/>
          </a:xfrm>
          <a:prstGeom prst="rect">
            <a:avLst/>
          </a:prstGeom>
        </p:spPr>
        <p:txBody>
          <a:bodyPr wrap="none" anchor="ctr">
            <a:normAutofit/>
          </a:bodyPr>
          <a:lstStyle/>
          <a:p>
            <a:pPr algn="ctr"/>
            <a:r>
              <a:rPr lang="zh-CN" altLang="en-US" sz="2400" b="1" dirty="0">
                <a:solidFill>
                  <a:schemeClr val="accent1">
                    <a:lumMod val="50000"/>
                  </a:schemeClr>
                </a:solidFill>
                <a:latin typeface="华文中宋" panose="02010600040101010101" charset="-122"/>
                <a:ea typeface="华文中宋" panose="02010600040101010101" charset="-122"/>
              </a:rPr>
              <a:t>自动驾驶发展现状与挑战</a:t>
            </a:r>
            <a:endParaRPr lang="zh-CN" altLang="en-US" sz="2400" b="1" dirty="0">
              <a:solidFill>
                <a:schemeClr val="accent1">
                  <a:lumMod val="50000"/>
                </a:schemeClr>
              </a:solidFill>
              <a:latin typeface="华文中宋" panose="02010600040101010101" charset="-122"/>
              <a:ea typeface="华文中宋" panose="02010600040101010101" charset="-122"/>
            </a:endParaRPr>
          </a:p>
        </p:txBody>
      </p:sp>
      <p:sp>
        <p:nvSpPr>
          <p:cNvPr id="6" name="矩形 5"/>
          <p:cNvSpPr/>
          <p:nvPr/>
        </p:nvSpPr>
        <p:spPr>
          <a:xfrm>
            <a:off x="1793107" y="4377393"/>
            <a:ext cx="676236" cy="6762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汉仪文黑-55简" panose="00020600040101010101" charset="-122"/>
                <a:ea typeface="汉仪文黑-55简" panose="00020600040101010101" charset="-122"/>
                <a:cs typeface="+mn-ea"/>
                <a:sym typeface="+mn-lt"/>
              </a:rPr>
              <a:t>02</a:t>
            </a:r>
            <a:endParaRPr lang="en-US" altLang="zh-CN" sz="2000" b="1" dirty="0">
              <a:solidFill>
                <a:schemeClr val="bg1"/>
              </a:solidFill>
              <a:latin typeface="汉仪文黑-55简" panose="00020600040101010101" charset="-122"/>
              <a:ea typeface="汉仪文黑-55简" panose="00020600040101010101" charset="-122"/>
              <a:cs typeface="+mn-ea"/>
              <a:sym typeface="+mn-lt"/>
            </a:endParaRPr>
          </a:p>
        </p:txBody>
      </p:sp>
      <p:sp>
        <p:nvSpPr>
          <p:cNvPr id="8" name="文本框"/>
          <p:cNvSpPr/>
          <p:nvPr/>
        </p:nvSpPr>
        <p:spPr>
          <a:xfrm>
            <a:off x="2602596" y="4330201"/>
            <a:ext cx="3368040" cy="580928"/>
          </a:xfrm>
          <a:prstGeom prst="rect">
            <a:avLst/>
          </a:prstGeom>
        </p:spPr>
        <p:txBody>
          <a:bodyPr wrap="square">
            <a:spAutoFit/>
          </a:bodyPr>
          <a:lstStyle/>
          <a:p>
            <a:pPr algn="ctr" fontAlgn="auto">
              <a:lnSpc>
                <a:spcPct val="150000"/>
              </a:lnSpc>
              <a:spcBef>
                <a:spcPts val="0"/>
              </a:spcBef>
              <a:spcAft>
                <a:spcPts val="0"/>
              </a:spcAft>
            </a:pPr>
            <a:r>
              <a:rPr lang="zh-CN" altLang="en-US" sz="2400" b="1" dirty="0">
                <a:solidFill>
                  <a:schemeClr val="accent1">
                    <a:lumMod val="50000"/>
                  </a:schemeClr>
                </a:solidFill>
                <a:latin typeface="华文中宋" panose="02010600040101010101" charset="-122"/>
                <a:ea typeface="华文中宋" panose="02010600040101010101" charset="-122"/>
                <a:sym typeface="汉仪文黑-55简" panose="00020600040101010101" charset="-122"/>
              </a:rPr>
              <a:t>基于大模型的场景工程</a:t>
            </a:r>
            <a:endParaRPr lang="zh-CN" altLang="en-US" sz="2400" b="1" dirty="0">
              <a:solidFill>
                <a:schemeClr val="accent1">
                  <a:lumMod val="50000"/>
                </a:schemeClr>
              </a:solidFill>
              <a:latin typeface="华文中宋" panose="02010600040101010101" charset="-122"/>
              <a:ea typeface="华文中宋" panose="02010600040101010101" charset="-122"/>
              <a:sym typeface="汉仪文黑-55简" panose="00020600040101010101" charset="-122"/>
            </a:endParaRPr>
          </a:p>
        </p:txBody>
      </p:sp>
      <p:sp>
        <p:nvSpPr>
          <p:cNvPr id="13" name="矩形 12"/>
          <p:cNvSpPr/>
          <p:nvPr/>
        </p:nvSpPr>
        <p:spPr>
          <a:xfrm>
            <a:off x="6598152" y="2852950"/>
            <a:ext cx="676236" cy="6762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汉仪文黑-55简" panose="00020600040101010101" charset="-122"/>
                <a:ea typeface="汉仪文黑-55简" panose="00020600040101010101" charset="-122"/>
                <a:cs typeface="+mn-ea"/>
                <a:sym typeface="+mn-lt"/>
              </a:rPr>
              <a:t>03</a:t>
            </a:r>
            <a:endParaRPr lang="en-US" altLang="zh-CN" sz="2000" b="1" dirty="0">
              <a:solidFill>
                <a:schemeClr val="bg1"/>
              </a:solidFill>
              <a:latin typeface="汉仪文黑-55简" panose="00020600040101010101" charset="-122"/>
              <a:ea typeface="汉仪文黑-55简" panose="00020600040101010101" charset="-122"/>
              <a:cs typeface="+mn-ea"/>
              <a:sym typeface="+mn-lt"/>
            </a:endParaRPr>
          </a:p>
        </p:txBody>
      </p:sp>
      <p:sp>
        <p:nvSpPr>
          <p:cNvPr id="15" name="文本框"/>
          <p:cNvSpPr/>
          <p:nvPr/>
        </p:nvSpPr>
        <p:spPr>
          <a:xfrm>
            <a:off x="6936270" y="2940213"/>
            <a:ext cx="3368040" cy="461665"/>
          </a:xfrm>
          <a:prstGeom prst="rect">
            <a:avLst/>
          </a:prstGeom>
        </p:spPr>
        <p:txBody>
          <a:bodyPr wrap="square">
            <a:spAutoFit/>
          </a:bodyPr>
          <a:lstStyle/>
          <a:p>
            <a:pPr algn="ctr"/>
            <a:r>
              <a:rPr lang="zh-CN" altLang="en-US" sz="2400" b="1" dirty="0">
                <a:solidFill>
                  <a:schemeClr val="accent1">
                    <a:lumMod val="50000"/>
                  </a:schemeClr>
                </a:solidFill>
                <a:latin typeface="华文中宋" panose="02010600040101010101" charset="-122"/>
                <a:ea typeface="华文中宋" panose="02010600040101010101" charset="-122"/>
              </a:rPr>
              <a:t>高精度场景仿真</a:t>
            </a:r>
            <a:endParaRPr lang="zh-CN" altLang="en-US" sz="2400" b="1" dirty="0">
              <a:solidFill>
                <a:schemeClr val="accent1">
                  <a:lumMod val="50000"/>
                </a:schemeClr>
              </a:solidFill>
              <a:latin typeface="华文中宋" panose="02010600040101010101" charset="-122"/>
              <a:ea typeface="华文中宋" panose="02010600040101010101" charset="-122"/>
            </a:endParaRPr>
          </a:p>
        </p:txBody>
      </p:sp>
      <p:sp>
        <p:nvSpPr>
          <p:cNvPr id="16" name="矩形 15"/>
          <p:cNvSpPr/>
          <p:nvPr/>
        </p:nvSpPr>
        <p:spPr>
          <a:xfrm>
            <a:off x="6598152" y="4377393"/>
            <a:ext cx="676236" cy="6762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汉仪文黑-55简" panose="00020600040101010101" charset="-122"/>
                <a:ea typeface="汉仪文黑-55简" panose="00020600040101010101" charset="-122"/>
                <a:cs typeface="+mn-ea"/>
                <a:sym typeface="+mn-lt"/>
              </a:rPr>
              <a:t>04</a:t>
            </a:r>
            <a:endParaRPr lang="en-US" altLang="zh-CN" sz="2000" b="1" dirty="0">
              <a:solidFill>
                <a:schemeClr val="bg1"/>
              </a:solidFill>
              <a:latin typeface="汉仪文黑-55简" panose="00020600040101010101" charset="-122"/>
              <a:ea typeface="汉仪文黑-55简" panose="00020600040101010101" charset="-122"/>
              <a:cs typeface="+mn-ea"/>
              <a:sym typeface="+mn-lt"/>
            </a:endParaRPr>
          </a:p>
        </p:txBody>
      </p:sp>
      <p:sp>
        <p:nvSpPr>
          <p:cNvPr id="18" name="文本框"/>
          <p:cNvSpPr/>
          <p:nvPr/>
        </p:nvSpPr>
        <p:spPr>
          <a:xfrm>
            <a:off x="7472062" y="4389832"/>
            <a:ext cx="3368040" cy="461665"/>
          </a:xfrm>
          <a:prstGeom prst="rect">
            <a:avLst/>
          </a:prstGeom>
        </p:spPr>
        <p:txBody>
          <a:bodyPr wrap="square">
            <a:spAutoFit/>
          </a:bodyPr>
          <a:lstStyle/>
          <a:p>
            <a:pPr algn="ctr"/>
            <a:r>
              <a:rPr lang="zh-CN" altLang="en-US" sz="2400" b="1" dirty="0">
                <a:solidFill>
                  <a:schemeClr val="accent1">
                    <a:lumMod val="50000"/>
                  </a:schemeClr>
                </a:solidFill>
                <a:latin typeface="华文中宋" panose="02010600040101010101" charset="-122"/>
                <a:ea typeface="华文中宋" panose="02010600040101010101" charset="-122"/>
              </a:rPr>
              <a:t>自动驾驶泛在操作系统</a:t>
            </a:r>
            <a:endParaRPr lang="zh-CN" altLang="en-US" sz="2400" b="1" dirty="0">
              <a:solidFill>
                <a:schemeClr val="accent1">
                  <a:lumMod val="50000"/>
                </a:schemeClr>
              </a:solidFill>
              <a:latin typeface="华文中宋" panose="02010600040101010101" charset="-122"/>
              <a:ea typeface="华文中宋" panose="0201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73"/>
    </mc:Choice>
    <mc:Fallback>
      <p:transition spd="slow" advTm="387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394699"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自动驾驶泛在操作系统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sp>
        <p:nvSpPr>
          <p:cNvPr id="5" name="矩形 4"/>
          <p:cNvSpPr/>
          <p:nvPr/>
        </p:nvSpPr>
        <p:spPr>
          <a:xfrm>
            <a:off x="6543214" y="1213059"/>
            <a:ext cx="5257906" cy="4799965"/>
          </a:xfrm>
          <a:prstGeom prst="rect">
            <a:avLst/>
          </a:prstGeom>
        </p:spPr>
        <p:txBody>
          <a:bodyPr wrap="square">
            <a:spAutoFit/>
          </a:bodyPr>
          <a:lstStyle/>
          <a:p>
            <a:pPr marL="285750" indent="-285750" algn="just">
              <a:lnSpc>
                <a:spcPct val="110000"/>
              </a:lnSpc>
              <a:spcBef>
                <a:spcPts val="600"/>
              </a:spcBef>
              <a:spcAft>
                <a:spcPts val="600"/>
              </a:spcAft>
              <a:buFont typeface="Arial" panose="020B0604020202020204" pitchFamily="34" charset="0"/>
              <a:buChar char="•"/>
            </a:pPr>
            <a:r>
              <a:rPr lang="zh-CN" altLang="en-US" sz="2000" b="1" dirty="0"/>
              <a:t>泛在操作系统（</a:t>
            </a:r>
            <a:r>
              <a:rPr lang="en-US" altLang="zh-CN" sz="2000" b="1" dirty="0"/>
              <a:t>Ubiquitous Operating System</a:t>
            </a:r>
            <a:r>
              <a:rPr lang="zh-CN" altLang="en-US" sz="2000" b="1" dirty="0"/>
              <a:t>）：</a:t>
            </a:r>
            <a:r>
              <a:rPr lang="zh-CN" altLang="en-US" sz="2000" dirty="0">
                <a:latin typeface="黑体" panose="02010609060101010101" charset="-122"/>
                <a:ea typeface="黑体" panose="02010609060101010101" charset="-122"/>
              </a:rPr>
              <a:t>是对传统操作系统概念的泛化，</a:t>
            </a:r>
            <a:r>
              <a:rPr lang="zh-CN" altLang="en-US" sz="2000" b="0" i="0" dirty="0">
                <a:effectLst/>
                <a:latin typeface="黑体" panose="02010609060101010101" charset="-122"/>
                <a:ea typeface="黑体" panose="02010609060101010101" charset="-122"/>
              </a:rPr>
              <a:t>以向下屏蔽管理异构资源、向上凝练沉淀应用共性为目标，重点在于物联终端的接入与管控，</a:t>
            </a:r>
            <a:r>
              <a:rPr lang="zh-CN" altLang="en-US" sz="2000" b="0" i="0" dirty="0">
                <a:effectLst/>
                <a:latin typeface="黑体" panose="02010609060101010101" charset="-122"/>
                <a:ea typeface="黑体" panose="02010609060101010101" charset="-122"/>
              </a:rPr>
              <a:t>以及用以支撑包括物联终端的各类网络应用开发运行支撑平台</a:t>
            </a:r>
            <a:r>
              <a:rPr lang="zh-CN" altLang="en-US" sz="2000" dirty="0">
                <a:latin typeface="黑体" panose="02010609060101010101" charset="-122"/>
                <a:ea typeface="黑体" panose="02010609060101010101" charset="-122"/>
              </a:rPr>
              <a:t>。</a:t>
            </a:r>
            <a:endParaRPr lang="en-US" altLang="zh-CN" sz="2000"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sz="2000" dirty="0">
                <a:latin typeface="黑体" panose="02010609060101010101" charset="-122"/>
                <a:ea typeface="黑体" panose="02010609060101010101" charset="-122"/>
              </a:rPr>
              <a:t>泛在操作系统已经被广泛应用在各个领域，比如：家庭操作系统</a:t>
            </a:r>
            <a:r>
              <a:rPr lang="en-US" altLang="zh-CN" sz="2000" dirty="0" err="1">
                <a:latin typeface="黑体" panose="02010609060101010101" charset="-122"/>
                <a:ea typeface="黑体" panose="02010609060101010101" charset="-122"/>
              </a:rPr>
              <a:t>HomeOS</a:t>
            </a:r>
            <a:r>
              <a:rPr lang="zh-CN" altLang="en-US" sz="2000" dirty="0">
                <a:latin typeface="黑体" panose="02010609060101010101" charset="-122"/>
                <a:ea typeface="黑体" panose="02010609060101010101" charset="-122"/>
              </a:rPr>
              <a:t>、机器人操作系统</a:t>
            </a:r>
            <a:r>
              <a:rPr lang="en-US" altLang="zh-CN" sz="2000" dirty="0">
                <a:latin typeface="黑体" panose="02010609060101010101" charset="-122"/>
                <a:ea typeface="黑体" panose="02010609060101010101" charset="-122"/>
              </a:rPr>
              <a:t>ROS</a:t>
            </a:r>
            <a:r>
              <a:rPr lang="zh-CN" altLang="en-US" sz="2000" dirty="0">
                <a:latin typeface="黑体" panose="02010609060101010101" charset="-122"/>
                <a:ea typeface="黑体" panose="02010609060101010101" charset="-122"/>
              </a:rPr>
              <a:t>、智慧城市操作系统</a:t>
            </a:r>
            <a:r>
              <a:rPr lang="en-US" altLang="zh-CN" sz="2000" dirty="0">
                <a:latin typeface="黑体" panose="02010609060101010101" charset="-122"/>
                <a:ea typeface="黑体" panose="02010609060101010101" charset="-122"/>
              </a:rPr>
              <a:t>Urban OS</a:t>
            </a:r>
            <a:r>
              <a:rPr lang="zh-CN" altLang="en-US" sz="2000" dirty="0">
                <a:latin typeface="黑体" panose="02010609060101010101" charset="-122"/>
                <a:ea typeface="黑体" panose="02010609060101010101" charset="-122"/>
              </a:rPr>
              <a:t>、传感器网络操作系统</a:t>
            </a:r>
            <a:r>
              <a:rPr lang="en-US" altLang="zh-CN" sz="2000" dirty="0" err="1">
                <a:latin typeface="黑体" panose="02010609060101010101" charset="-122"/>
                <a:ea typeface="黑体" panose="02010609060101010101" charset="-122"/>
              </a:rPr>
              <a:t>TinyOS</a:t>
            </a:r>
            <a:r>
              <a:rPr lang="zh-CN" altLang="en-US" sz="2000" dirty="0">
                <a:latin typeface="黑体" panose="02010609060101010101" charset="-122"/>
                <a:ea typeface="黑体" panose="02010609060101010101" charset="-122"/>
              </a:rPr>
              <a:t>、云计算操作系统等。</a:t>
            </a:r>
            <a:endParaRPr lang="en-US" altLang="zh-CN" sz="2000"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sz="2000" b="1" dirty="0">
                <a:solidFill>
                  <a:srgbClr val="C00000"/>
                </a:solidFill>
                <a:latin typeface="黑体" panose="02010609060101010101" charset="-122"/>
                <a:ea typeface="黑体" panose="02010609060101010101" charset="-122"/>
              </a:rPr>
              <a:t>但是目前还没有将自动驾驶全流程包含在内的自动驾驶泛在操作系统。</a:t>
            </a:r>
            <a:endParaRPr lang="zh-CN" altLang="en-US" sz="2000" b="1" dirty="0">
              <a:solidFill>
                <a:srgbClr val="C00000"/>
              </a:solidFill>
              <a:latin typeface="黑体" panose="02010609060101010101" charset="-122"/>
              <a:ea typeface="黑体" panose="02010609060101010101" charset="-122"/>
            </a:endParaRPr>
          </a:p>
        </p:txBody>
      </p:sp>
      <p:pic>
        <p:nvPicPr>
          <p:cNvPr id="1026" name="Picture 2" descr="图片"/>
          <p:cNvPicPr>
            <a:picLocks noChangeAspect="1" noChangeArrowheads="1"/>
          </p:cNvPicPr>
          <p:nvPr/>
        </p:nvPicPr>
        <p:blipFill>
          <a:blip r:embed="rId1"/>
          <a:srcRect/>
          <a:stretch>
            <a:fillRect/>
          </a:stretch>
        </p:blipFill>
        <p:spPr bwMode="auto">
          <a:xfrm>
            <a:off x="584094" y="1307321"/>
            <a:ext cx="5511906" cy="2609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图片"/>
          <p:cNvPicPr>
            <a:picLocks noChangeAspect="1" noChangeArrowheads="1"/>
          </p:cNvPicPr>
          <p:nvPr/>
        </p:nvPicPr>
        <p:blipFill>
          <a:blip r:embed="rId2"/>
          <a:srcRect/>
          <a:stretch>
            <a:fillRect/>
          </a:stretch>
        </p:blipFill>
        <p:spPr bwMode="auto">
          <a:xfrm>
            <a:off x="565097" y="3944224"/>
            <a:ext cx="5549900" cy="2744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394699"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自动驾驶泛在操作系统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4173" name="组合 4172"/>
          <p:cNvGrpSpPr/>
          <p:nvPr/>
        </p:nvGrpSpPr>
        <p:grpSpPr>
          <a:xfrm>
            <a:off x="1854906" y="1031134"/>
            <a:ext cx="8482187" cy="5758459"/>
            <a:chOff x="1854906" y="1050744"/>
            <a:chExt cx="8482187" cy="5758459"/>
          </a:xfrm>
        </p:grpSpPr>
        <p:grpSp>
          <p:nvGrpSpPr>
            <p:cNvPr id="4172" name="组合 4171"/>
            <p:cNvGrpSpPr/>
            <p:nvPr/>
          </p:nvGrpSpPr>
          <p:grpSpPr>
            <a:xfrm>
              <a:off x="1854906" y="1050744"/>
              <a:ext cx="8482187" cy="5758459"/>
              <a:chOff x="1135946" y="1410906"/>
              <a:chExt cx="9296490" cy="6849476"/>
            </a:xfrm>
          </p:grpSpPr>
          <p:sp useBgFill="1">
            <p:nvSpPr>
              <p:cNvPr id="4171" name="矩形: 圆角 4170"/>
              <p:cNvSpPr/>
              <p:nvPr/>
            </p:nvSpPr>
            <p:spPr>
              <a:xfrm>
                <a:off x="1135946" y="5099797"/>
                <a:ext cx="2961090" cy="587157"/>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nvGrpSpPr>
              <p:cNvPr id="45" name="组合 44"/>
              <p:cNvGrpSpPr/>
              <p:nvPr/>
            </p:nvGrpSpPr>
            <p:grpSpPr>
              <a:xfrm>
                <a:off x="1296599" y="1410906"/>
                <a:ext cx="9135837" cy="6849476"/>
                <a:chOff x="1296599" y="1410906"/>
                <a:chExt cx="9135837" cy="6849476"/>
              </a:xfrm>
            </p:grpSpPr>
            <p:sp>
              <p:nvSpPr>
                <p:cNvPr id="50" name="矩形: 圆角 49"/>
                <p:cNvSpPr/>
                <p:nvPr/>
              </p:nvSpPr>
              <p:spPr>
                <a:xfrm>
                  <a:off x="1951596" y="1410906"/>
                  <a:ext cx="7689489" cy="2347314"/>
                </a:xfrm>
                <a:prstGeom prst="roundRect">
                  <a:avLst>
                    <a:gd name="adj" fmla="val 7686"/>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1" name="矩形: 圆角 60"/>
                <p:cNvSpPr/>
                <p:nvPr/>
              </p:nvSpPr>
              <p:spPr>
                <a:xfrm>
                  <a:off x="1951596" y="4065702"/>
                  <a:ext cx="2961090" cy="587157"/>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useBgFill="1">
              <p:nvSpPr>
                <p:cNvPr id="4111" name="矩形: 圆角 4110"/>
                <p:cNvSpPr/>
                <p:nvPr/>
              </p:nvSpPr>
              <p:spPr>
                <a:xfrm>
                  <a:off x="7471346" y="5099798"/>
                  <a:ext cx="2961090" cy="587157"/>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12" name="矩形: 圆角 4111"/>
                <p:cNvSpPr/>
                <p:nvPr/>
              </p:nvSpPr>
              <p:spPr>
                <a:xfrm>
                  <a:off x="6679995" y="4028469"/>
                  <a:ext cx="2961090" cy="587157"/>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useBgFill="1">
              <p:nvSpPr>
                <p:cNvPr id="4113" name="椭圆 4112"/>
                <p:cNvSpPr/>
                <p:nvPr/>
              </p:nvSpPr>
              <p:spPr>
                <a:xfrm>
                  <a:off x="6821377" y="5070322"/>
                  <a:ext cx="1322231" cy="646112"/>
                </a:xfrm>
                <a:prstGeom prst="ellipse">
                  <a:avLst/>
                </a:prstGeom>
                <a:solidFill>
                  <a:schemeClr val="bg1"/>
                </a:solidFill>
                <a:ln w="254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28" name="椭圆 4127"/>
                <p:cNvSpPr/>
                <p:nvPr/>
              </p:nvSpPr>
              <p:spPr>
                <a:xfrm>
                  <a:off x="5147733" y="4795326"/>
                  <a:ext cx="1278659" cy="1250950"/>
                </a:xfrm>
                <a:prstGeom prst="ellipse">
                  <a:avLst/>
                </a:prstGeom>
                <a:solidFill>
                  <a:srgbClr val="FFF9E8"/>
                </a:solidFill>
                <a:ln w="34925">
                  <a:solidFill>
                    <a:srgbClr val="FFDA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29" name="文本框 4128"/>
                <p:cNvSpPr txBox="1"/>
                <p:nvPr/>
              </p:nvSpPr>
              <p:spPr>
                <a:xfrm>
                  <a:off x="5137422" y="5112748"/>
                  <a:ext cx="1322231" cy="622351"/>
                </a:xfrm>
                <a:prstGeom prst="rect">
                  <a:avLst/>
                </a:prstGeom>
                <a:noFill/>
              </p:spPr>
              <p:txBody>
                <a:bodyPr wrap="square" rtlCol="0">
                  <a:spAutoFit/>
                </a:bodyPr>
                <a:lstStyle/>
                <a:p>
                  <a:pPr algn="ctr"/>
                  <a:r>
                    <a:rPr lang="zh-CN" altLang="en-US" sz="1400" b="1" dirty="0">
                      <a:solidFill>
                        <a:srgbClr val="813811"/>
                      </a:solidFill>
                      <a:latin typeface="微软雅黑" panose="020B0503020204020204" pitchFamily="34" charset="-122"/>
                      <a:ea typeface="微软雅黑" panose="020B0503020204020204" pitchFamily="34" charset="-122"/>
                      <a:cs typeface="Times New Roman" panose="02020603050405020304" pitchFamily="18" charset="0"/>
                    </a:rPr>
                    <a:t>自动驾驶泛在操作系统</a:t>
                  </a:r>
                  <a:endParaRPr lang="zh-CN" altLang="en-US" sz="1400" b="1" dirty="0">
                    <a:solidFill>
                      <a:srgbClr val="81381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30" name="文本框 4129"/>
                <p:cNvSpPr txBox="1"/>
                <p:nvPr/>
              </p:nvSpPr>
              <p:spPr>
                <a:xfrm>
                  <a:off x="7025613" y="5260496"/>
                  <a:ext cx="921082"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资源管理</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useBgFill="1">
              <p:nvSpPr>
                <p:cNvPr id="4131" name="椭圆 4130"/>
                <p:cNvSpPr/>
                <p:nvPr/>
              </p:nvSpPr>
              <p:spPr>
                <a:xfrm>
                  <a:off x="3448717" y="5074726"/>
                  <a:ext cx="1304029" cy="646112"/>
                </a:xfrm>
                <a:prstGeom prst="ellipse">
                  <a:avLst/>
                </a:prstGeom>
                <a:solidFill>
                  <a:schemeClr val="bg1"/>
                </a:solidFill>
                <a:ln w="254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32" name="文本框 4131"/>
                <p:cNvSpPr txBox="1"/>
                <p:nvPr/>
              </p:nvSpPr>
              <p:spPr>
                <a:xfrm>
                  <a:off x="3619575" y="5251343"/>
                  <a:ext cx="973549"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设备交互</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useBgFill="1">
              <p:nvSpPr>
                <p:cNvPr id="4133" name="椭圆 4132"/>
                <p:cNvSpPr/>
                <p:nvPr/>
              </p:nvSpPr>
              <p:spPr>
                <a:xfrm>
                  <a:off x="6067740" y="3998993"/>
                  <a:ext cx="1222375" cy="646112"/>
                </a:xfrm>
                <a:prstGeom prst="ellipse">
                  <a:avLst/>
                </a:prstGeom>
                <a:solidFill>
                  <a:schemeClr val="bg1"/>
                </a:solidFill>
                <a:ln w="254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34" name="文本框 4133"/>
                <p:cNvSpPr txBox="1"/>
                <p:nvPr/>
              </p:nvSpPr>
              <p:spPr>
                <a:xfrm>
                  <a:off x="6159149" y="4169645"/>
                  <a:ext cx="1039557"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算法训练</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useBgFill="1">
              <p:nvSpPr>
                <p:cNvPr id="4135" name="椭圆 4134"/>
                <p:cNvSpPr/>
                <p:nvPr/>
              </p:nvSpPr>
              <p:spPr>
                <a:xfrm>
                  <a:off x="4266327" y="4030869"/>
                  <a:ext cx="1222375" cy="646112"/>
                </a:xfrm>
                <a:prstGeom prst="ellipse">
                  <a:avLst/>
                </a:prstGeom>
                <a:solidFill>
                  <a:schemeClr val="bg1"/>
                </a:solidFill>
                <a:ln w="254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36" name="文本框 4135"/>
                <p:cNvSpPr txBox="1"/>
                <p:nvPr/>
              </p:nvSpPr>
              <p:spPr>
                <a:xfrm>
                  <a:off x="4418409" y="4183523"/>
                  <a:ext cx="932298"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数据采集</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37" name="箭头: 右 4136"/>
                <p:cNvSpPr/>
                <p:nvPr/>
              </p:nvSpPr>
              <p:spPr>
                <a:xfrm rot="13993296">
                  <a:off x="5115495" y="4728565"/>
                  <a:ext cx="269875" cy="156523"/>
                </a:xfrm>
                <a:prstGeom prst="rightArrow">
                  <a:avLst>
                    <a:gd name="adj1" fmla="val 27625"/>
                    <a:gd name="adj2" fmla="val 59323"/>
                  </a:avLst>
                </a:prstGeom>
                <a:solidFill>
                  <a:srgbClr val="FF7316"/>
                </a:solidFill>
                <a:ln w="25400">
                  <a:solidFill>
                    <a:srgbClr val="FF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38" name="箭头: 右 4137"/>
                <p:cNvSpPr/>
                <p:nvPr/>
              </p:nvSpPr>
              <p:spPr>
                <a:xfrm rot="18786956">
                  <a:off x="6196910" y="4720895"/>
                  <a:ext cx="292889" cy="144224"/>
                </a:xfrm>
                <a:prstGeom prst="rightArrow">
                  <a:avLst>
                    <a:gd name="adj1" fmla="val 27625"/>
                    <a:gd name="adj2" fmla="val 59323"/>
                  </a:avLst>
                </a:prstGeom>
                <a:solidFill>
                  <a:srgbClr val="FF7316"/>
                </a:solidFill>
                <a:ln w="25400">
                  <a:solidFill>
                    <a:srgbClr val="FF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39" name="箭头: 右 4138"/>
                <p:cNvSpPr/>
                <p:nvPr/>
              </p:nvSpPr>
              <p:spPr>
                <a:xfrm rot="10800000">
                  <a:off x="4806689" y="5342539"/>
                  <a:ext cx="269875" cy="156523"/>
                </a:xfrm>
                <a:prstGeom prst="rightArrow">
                  <a:avLst>
                    <a:gd name="adj1" fmla="val 27625"/>
                    <a:gd name="adj2" fmla="val 59323"/>
                  </a:avLst>
                </a:prstGeom>
                <a:solidFill>
                  <a:srgbClr val="FF7316"/>
                </a:solidFill>
                <a:ln w="25400">
                  <a:solidFill>
                    <a:srgbClr val="FF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40" name="箭头: 右 4139"/>
                <p:cNvSpPr/>
                <p:nvPr/>
              </p:nvSpPr>
              <p:spPr>
                <a:xfrm>
                  <a:off x="6503467" y="5342539"/>
                  <a:ext cx="269875" cy="156523"/>
                </a:xfrm>
                <a:prstGeom prst="rightArrow">
                  <a:avLst>
                    <a:gd name="adj1" fmla="val 27625"/>
                    <a:gd name="adj2" fmla="val 59323"/>
                  </a:avLst>
                </a:prstGeom>
                <a:solidFill>
                  <a:srgbClr val="FF7316"/>
                </a:solidFill>
                <a:ln w="25400">
                  <a:solidFill>
                    <a:srgbClr val="FF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4141" name="图片 4140"/>
                <p:cNvPicPr>
                  <a:picLocks noChangeAspect="1"/>
                </p:cNvPicPr>
                <p:nvPr/>
              </p:nvPicPr>
              <p:blipFill>
                <a:blip r:embed="rId1"/>
                <a:stretch>
                  <a:fillRect/>
                </a:stretch>
              </p:blipFill>
              <p:spPr>
                <a:xfrm>
                  <a:off x="8733146" y="5212895"/>
                  <a:ext cx="397331" cy="390360"/>
                </a:xfrm>
                <a:prstGeom prst="rect">
                  <a:avLst/>
                </a:prstGeom>
              </p:spPr>
            </p:pic>
            <p:pic>
              <p:nvPicPr>
                <p:cNvPr id="4142" name="图片 4141"/>
                <p:cNvPicPr>
                  <a:picLocks noChangeAspect="1"/>
                </p:cNvPicPr>
                <p:nvPr/>
              </p:nvPicPr>
              <p:blipFill>
                <a:blip r:embed="rId2"/>
                <a:stretch>
                  <a:fillRect/>
                </a:stretch>
              </p:blipFill>
              <p:spPr>
                <a:xfrm>
                  <a:off x="9328181" y="5225421"/>
                  <a:ext cx="410354" cy="373049"/>
                </a:xfrm>
                <a:prstGeom prst="rect">
                  <a:avLst/>
                </a:prstGeom>
              </p:spPr>
            </p:pic>
            <p:pic>
              <p:nvPicPr>
                <p:cNvPr id="4143" name="图形 4142" descr="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61052" y="5238377"/>
                  <a:ext cx="357819" cy="357819"/>
                </a:xfrm>
                <a:prstGeom prst="rect">
                  <a:avLst/>
                </a:prstGeom>
              </p:spPr>
            </p:pic>
            <p:pic>
              <p:nvPicPr>
                <p:cNvPr id="4144" name="图形 4143" descr="Web 摄像头"/>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47720" y="4141670"/>
                  <a:ext cx="449373" cy="449373"/>
                </a:xfrm>
                <a:prstGeom prst="rect">
                  <a:avLst/>
                </a:prstGeom>
              </p:spPr>
            </p:pic>
            <p:pic>
              <p:nvPicPr>
                <p:cNvPr id="4145" name="图片 4144"/>
                <p:cNvPicPr>
                  <a:picLocks noChangeAspect="1"/>
                </p:cNvPicPr>
                <p:nvPr/>
              </p:nvPicPr>
              <p:blipFill>
                <a:blip r:embed="rId7"/>
                <a:stretch>
                  <a:fillRect/>
                </a:stretch>
              </p:blipFill>
              <p:spPr>
                <a:xfrm>
                  <a:off x="2605504" y="4130411"/>
                  <a:ext cx="491573" cy="442071"/>
                </a:xfrm>
                <a:prstGeom prst="rect">
                  <a:avLst/>
                </a:prstGeom>
              </p:spPr>
            </p:pic>
            <p:pic>
              <p:nvPicPr>
                <p:cNvPr id="4146" name="图形 4145" descr="标记"/>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40668" y="4141669"/>
                  <a:ext cx="449373" cy="449373"/>
                </a:xfrm>
                <a:prstGeom prst="rect">
                  <a:avLst/>
                </a:prstGeom>
              </p:spPr>
            </p:pic>
            <p:pic>
              <p:nvPicPr>
                <p:cNvPr id="4147" name="图片 4146"/>
                <p:cNvPicPr>
                  <a:picLocks noChangeAspect="1"/>
                </p:cNvPicPr>
                <p:nvPr/>
              </p:nvPicPr>
              <p:blipFill>
                <a:blip r:embed="rId10"/>
                <a:stretch>
                  <a:fillRect/>
                </a:stretch>
              </p:blipFill>
              <p:spPr>
                <a:xfrm>
                  <a:off x="1296599" y="5176752"/>
                  <a:ext cx="416472" cy="449111"/>
                </a:xfrm>
                <a:prstGeom prst="rect">
                  <a:avLst/>
                </a:prstGeom>
              </p:spPr>
            </p:pic>
            <p:pic>
              <p:nvPicPr>
                <p:cNvPr id="4148" name="图片 4147"/>
                <p:cNvPicPr>
                  <a:picLocks noChangeAspect="1"/>
                </p:cNvPicPr>
                <p:nvPr/>
              </p:nvPicPr>
              <p:blipFill>
                <a:blip r:embed="rId11"/>
                <a:stretch>
                  <a:fillRect/>
                </a:stretch>
              </p:blipFill>
              <p:spPr>
                <a:xfrm>
                  <a:off x="1824167" y="5225421"/>
                  <a:ext cx="446740" cy="364646"/>
                </a:xfrm>
                <a:prstGeom prst="rect">
                  <a:avLst/>
                </a:prstGeom>
              </p:spPr>
            </p:pic>
            <p:pic>
              <p:nvPicPr>
                <p:cNvPr id="4149" name="图片 4148"/>
                <p:cNvPicPr>
                  <a:picLocks noChangeAspect="1"/>
                </p:cNvPicPr>
                <p:nvPr/>
              </p:nvPicPr>
              <p:blipFill>
                <a:blip r:embed="rId12"/>
                <a:stretch>
                  <a:fillRect/>
                </a:stretch>
              </p:blipFill>
              <p:spPr>
                <a:xfrm>
                  <a:off x="2391413" y="5174622"/>
                  <a:ext cx="371708" cy="429579"/>
                </a:xfrm>
                <a:prstGeom prst="rect">
                  <a:avLst/>
                </a:prstGeom>
              </p:spPr>
            </p:pic>
            <p:pic>
              <p:nvPicPr>
                <p:cNvPr id="4150" name="图片 4149"/>
                <p:cNvPicPr>
                  <a:picLocks noChangeAspect="1"/>
                </p:cNvPicPr>
                <p:nvPr/>
              </p:nvPicPr>
              <p:blipFill>
                <a:blip r:embed="rId13"/>
                <a:stretch>
                  <a:fillRect/>
                </a:stretch>
              </p:blipFill>
              <p:spPr>
                <a:xfrm>
                  <a:off x="2919962" y="5184427"/>
                  <a:ext cx="429954" cy="463313"/>
                </a:xfrm>
                <a:prstGeom prst="rect">
                  <a:avLst/>
                </a:prstGeom>
              </p:spPr>
            </p:pic>
            <p:pic>
              <p:nvPicPr>
                <p:cNvPr id="4151" name="图片 4150"/>
                <p:cNvPicPr>
                  <a:picLocks noChangeAspect="1"/>
                </p:cNvPicPr>
                <p:nvPr/>
              </p:nvPicPr>
              <p:blipFill>
                <a:blip r:embed="rId14"/>
                <a:stretch>
                  <a:fillRect/>
                </a:stretch>
              </p:blipFill>
              <p:spPr>
                <a:xfrm>
                  <a:off x="8143609" y="5143060"/>
                  <a:ext cx="490671" cy="489386"/>
                </a:xfrm>
                <a:prstGeom prst="rect">
                  <a:avLst/>
                </a:prstGeom>
              </p:spPr>
            </p:pic>
            <p:pic>
              <p:nvPicPr>
                <p:cNvPr id="4152" name="图片 4151"/>
                <p:cNvPicPr>
                  <a:picLocks noChangeAspect="1"/>
                </p:cNvPicPr>
                <p:nvPr/>
              </p:nvPicPr>
              <p:blipFill>
                <a:blip r:embed="rId15"/>
                <a:stretch>
                  <a:fillRect/>
                </a:stretch>
              </p:blipFill>
              <p:spPr>
                <a:xfrm>
                  <a:off x="3139932" y="4089548"/>
                  <a:ext cx="617440" cy="617440"/>
                </a:xfrm>
                <a:prstGeom prst="rect">
                  <a:avLst/>
                </a:prstGeom>
              </p:spPr>
            </p:pic>
            <p:pic>
              <p:nvPicPr>
                <p:cNvPr id="4153" name="图片 4152"/>
                <p:cNvPicPr>
                  <a:picLocks noChangeAspect="1"/>
                </p:cNvPicPr>
                <p:nvPr/>
              </p:nvPicPr>
              <p:blipFill>
                <a:blip r:embed="rId16"/>
                <a:stretch>
                  <a:fillRect/>
                </a:stretch>
              </p:blipFill>
              <p:spPr>
                <a:xfrm>
                  <a:off x="7426815" y="4123852"/>
                  <a:ext cx="477486" cy="425333"/>
                </a:xfrm>
                <a:prstGeom prst="rect">
                  <a:avLst/>
                </a:prstGeom>
              </p:spPr>
            </p:pic>
            <p:pic>
              <p:nvPicPr>
                <p:cNvPr id="4154" name="图形 4153" descr="带齿轮的头部"/>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97652" y="4097112"/>
                  <a:ext cx="467170" cy="467170"/>
                </a:xfrm>
                <a:prstGeom prst="rect">
                  <a:avLst/>
                </a:prstGeom>
              </p:spPr>
            </p:pic>
            <p:pic>
              <p:nvPicPr>
                <p:cNvPr id="4155" name="图片 4154"/>
                <p:cNvPicPr>
                  <a:picLocks noChangeAspect="1"/>
                </p:cNvPicPr>
                <p:nvPr/>
              </p:nvPicPr>
              <p:blipFill>
                <a:blip r:embed="rId19"/>
                <a:stretch>
                  <a:fillRect/>
                </a:stretch>
              </p:blipFill>
              <p:spPr>
                <a:xfrm>
                  <a:off x="8558173" y="4139623"/>
                  <a:ext cx="467170" cy="427741"/>
                </a:xfrm>
                <a:prstGeom prst="rect">
                  <a:avLst/>
                </a:prstGeom>
              </p:spPr>
            </p:pic>
            <p:pic>
              <p:nvPicPr>
                <p:cNvPr id="4156" name="图片 4155"/>
                <p:cNvPicPr>
                  <a:picLocks noChangeAspect="1"/>
                </p:cNvPicPr>
                <p:nvPr/>
              </p:nvPicPr>
              <p:blipFill>
                <a:blip r:embed="rId20"/>
                <a:stretch>
                  <a:fillRect/>
                </a:stretch>
              </p:blipFill>
              <p:spPr>
                <a:xfrm>
                  <a:off x="9116608" y="4123852"/>
                  <a:ext cx="451043" cy="430847"/>
                </a:xfrm>
                <a:prstGeom prst="rect">
                  <a:avLst/>
                </a:prstGeom>
              </p:spPr>
            </p:pic>
            <p:pic>
              <p:nvPicPr>
                <p:cNvPr id="4157" name="Picture 8" descr="4 benefits of warehouse automation - CeMAT AUSTRALIA"/>
                <p:cNvPicPr>
                  <a:picLocks noChangeAspect="1" noChangeArrowheads="1"/>
                </p:cNvPicPr>
                <p:nvPr/>
              </p:nvPicPr>
              <p:blipFill rotWithShape="1">
                <a:blip r:embed="rId21"/>
                <a:srcRect l="17596" r="4599"/>
                <a:stretch>
                  <a:fillRect/>
                </a:stretch>
              </p:blipFill>
              <p:spPr bwMode="auto">
                <a:xfrm>
                  <a:off x="3816322" y="6653647"/>
                  <a:ext cx="1794961" cy="122619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58" name="文本框 4157"/>
                <p:cNvSpPr txBox="1"/>
                <p:nvPr/>
              </p:nvSpPr>
              <p:spPr>
                <a:xfrm>
                  <a:off x="1785827" y="7930902"/>
                  <a:ext cx="1564090"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智慧矿山</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59" name="文本框 4158"/>
                <p:cNvSpPr txBox="1"/>
                <p:nvPr/>
              </p:nvSpPr>
              <p:spPr>
                <a:xfrm>
                  <a:off x="3632283" y="7920071"/>
                  <a:ext cx="2313391"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智慧物流</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60" name="文本框 4159"/>
                <p:cNvSpPr txBox="1"/>
                <p:nvPr/>
              </p:nvSpPr>
              <p:spPr>
                <a:xfrm>
                  <a:off x="6038959" y="7930902"/>
                  <a:ext cx="1794961"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智慧社区</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61" name="文本框 4160"/>
                <p:cNvSpPr txBox="1"/>
                <p:nvPr/>
              </p:nvSpPr>
              <p:spPr>
                <a:xfrm>
                  <a:off x="8285544" y="7930902"/>
                  <a:ext cx="1794961"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智慧港口</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162" name="连接符: 肘形 4161"/>
                <p:cNvCxnSpPr>
                  <a:stCxn id="4128" idx="4"/>
                  <a:endCxn id="4167" idx="0"/>
                </p:cNvCxnSpPr>
                <p:nvPr/>
              </p:nvCxnSpPr>
              <p:spPr>
                <a:xfrm rot="5400000">
                  <a:off x="3839760" y="4744149"/>
                  <a:ext cx="645176" cy="3249431"/>
                </a:xfrm>
                <a:prstGeom prst="bentConnector3">
                  <a:avLst>
                    <a:gd name="adj1" fmla="val 47048"/>
                  </a:avLst>
                </a:prstGeom>
                <a:solidFill>
                  <a:srgbClr val="FF7316"/>
                </a:solidFill>
                <a:ln w="25400">
                  <a:solidFill>
                    <a:srgbClr val="FF7316"/>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63" name="连接符: 肘形 4162"/>
                <p:cNvCxnSpPr>
                  <a:stCxn id="4128" idx="4"/>
                  <a:endCxn id="4157" idx="0"/>
                </p:cNvCxnSpPr>
                <p:nvPr/>
              </p:nvCxnSpPr>
              <p:spPr>
                <a:xfrm rot="5400000">
                  <a:off x="4946748" y="5813331"/>
                  <a:ext cx="607371" cy="1073260"/>
                </a:xfrm>
                <a:prstGeom prst="bentConnector3">
                  <a:avLst>
                    <a:gd name="adj1" fmla="val 50000"/>
                  </a:avLst>
                </a:prstGeom>
                <a:solidFill>
                  <a:srgbClr val="FF7316"/>
                </a:solidFill>
                <a:ln w="25400">
                  <a:solidFill>
                    <a:srgbClr val="FF7316"/>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64" name="连接符: 肘形 4163"/>
                <p:cNvCxnSpPr>
                  <a:stCxn id="4128" idx="4"/>
                </p:cNvCxnSpPr>
                <p:nvPr/>
              </p:nvCxnSpPr>
              <p:spPr>
                <a:xfrm rot="16200000" flipH="1">
                  <a:off x="6054027" y="5779311"/>
                  <a:ext cx="615449" cy="1149377"/>
                </a:xfrm>
                <a:prstGeom prst="bentConnector3">
                  <a:avLst>
                    <a:gd name="adj1" fmla="val 49725"/>
                  </a:avLst>
                </a:prstGeom>
                <a:solidFill>
                  <a:srgbClr val="FF7316"/>
                </a:solidFill>
                <a:ln w="25400">
                  <a:solidFill>
                    <a:srgbClr val="FF7316"/>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65" name="连接符: 肘形 4164"/>
                <p:cNvCxnSpPr>
                  <a:stCxn id="4128" idx="4"/>
                  <a:endCxn id="4169" idx="0"/>
                </p:cNvCxnSpPr>
                <p:nvPr/>
              </p:nvCxnSpPr>
              <p:spPr>
                <a:xfrm rot="16200000" flipH="1">
                  <a:off x="7177320" y="4656019"/>
                  <a:ext cx="615448" cy="3395962"/>
                </a:xfrm>
                <a:prstGeom prst="bentConnector3">
                  <a:avLst>
                    <a:gd name="adj1" fmla="val 49037"/>
                  </a:avLst>
                </a:prstGeom>
                <a:solidFill>
                  <a:srgbClr val="FF7316"/>
                </a:solidFill>
                <a:ln w="25400">
                  <a:solidFill>
                    <a:srgbClr val="FF7316"/>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166" name="箭头: 右 4165"/>
                <p:cNvSpPr/>
                <p:nvPr/>
              </p:nvSpPr>
              <p:spPr>
                <a:xfrm rot="5400000">
                  <a:off x="5530396" y="3969751"/>
                  <a:ext cx="535653" cy="308202"/>
                </a:xfrm>
                <a:prstGeom prst="rightArrow">
                  <a:avLst>
                    <a:gd name="adj1" fmla="val 27625"/>
                    <a:gd name="adj2" fmla="val 59323"/>
                  </a:avLst>
                </a:prstGeom>
                <a:solidFill>
                  <a:srgbClr val="3E6E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4167" name="图片 4166"/>
                <p:cNvPicPr>
                  <a:picLocks noChangeAspect="1"/>
                </p:cNvPicPr>
                <p:nvPr/>
              </p:nvPicPr>
              <p:blipFill>
                <a:blip r:embed="rId22"/>
                <a:stretch>
                  <a:fillRect/>
                </a:stretch>
              </p:blipFill>
              <p:spPr>
                <a:xfrm>
                  <a:off x="1572183" y="6691452"/>
                  <a:ext cx="1930898" cy="1217826"/>
                </a:xfrm>
                <a:prstGeom prst="rect">
                  <a:avLst/>
                </a:prstGeom>
                <a:noFill/>
                <a:effectLst>
                  <a:outerShdw blurRad="50800" dist="38100" dir="2700000" algn="tl" rotWithShape="0">
                    <a:prstClr val="black">
                      <a:alpha val="40000"/>
                    </a:prstClr>
                  </a:outerShdw>
                </a:effectLst>
              </p:spPr>
            </p:pic>
            <p:pic>
              <p:nvPicPr>
                <p:cNvPr id="4169" name="Picture 4" descr="Port Intelligent Twins | Huawei Enterprise"/>
                <p:cNvPicPr>
                  <a:picLocks noChangeAspect="1" noChangeArrowheads="1"/>
                </p:cNvPicPr>
                <p:nvPr/>
              </p:nvPicPr>
              <p:blipFill rotWithShape="1">
                <a:blip r:embed="rId23"/>
                <a:srcRect r="10625"/>
                <a:stretch>
                  <a:fillRect/>
                </a:stretch>
              </p:blipFill>
              <p:spPr bwMode="auto">
                <a:xfrm>
                  <a:off x="8219918" y="6661724"/>
                  <a:ext cx="1926214" cy="124522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p:cNvPicPr>
              <a:picLocks noChangeAspect="1" noChangeArrowheads="1"/>
            </p:cNvPicPr>
            <p:nvPr/>
          </p:nvPicPr>
          <p:blipFill>
            <a:blip r:embed="rId24"/>
            <a:srcRect/>
            <a:stretch>
              <a:fillRect/>
            </a:stretch>
          </p:blipFill>
          <p:spPr bwMode="auto">
            <a:xfrm>
              <a:off x="6280444" y="5458396"/>
              <a:ext cx="1753542" cy="10308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4177" name="图片 4176"/>
          <p:cNvPicPr>
            <a:picLocks noChangeAspect="1"/>
          </p:cNvPicPr>
          <p:nvPr/>
        </p:nvPicPr>
        <p:blipFill rotWithShape="1">
          <a:blip r:embed="rId25"/>
          <a:srcRect l="7948" t="8139" r="8644" b="6780"/>
          <a:stretch>
            <a:fillRect/>
          </a:stretch>
        </p:blipFill>
        <p:spPr>
          <a:xfrm>
            <a:off x="5204119" y="1182946"/>
            <a:ext cx="1794389" cy="1293446"/>
          </a:xfrm>
          <a:prstGeom prst="rect">
            <a:avLst/>
          </a:prstGeom>
          <a:effectLst>
            <a:outerShdw blurRad="50800" dist="38100" dir="5400000" algn="t" rotWithShape="0">
              <a:prstClr val="black">
                <a:alpha val="40000"/>
              </a:prstClr>
            </a:outerShdw>
          </a:effectLst>
        </p:spPr>
      </p:pic>
      <p:sp>
        <p:nvSpPr>
          <p:cNvPr id="4178" name="矩形: 对角圆角 4177"/>
          <p:cNvSpPr/>
          <p:nvPr/>
        </p:nvSpPr>
        <p:spPr>
          <a:xfrm>
            <a:off x="5306373" y="2552820"/>
            <a:ext cx="1601422"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自动驾驶大模型</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30" name="Picture 6" descr="dims"/>
          <p:cNvPicPr>
            <a:picLocks noChangeAspect="1" noChangeArrowheads="1"/>
          </p:cNvPicPr>
          <p:nvPr/>
        </p:nvPicPr>
        <p:blipFill>
          <a:blip r:embed="rId26"/>
          <a:srcRect/>
          <a:stretch>
            <a:fillRect/>
          </a:stretch>
        </p:blipFill>
        <p:spPr bwMode="auto">
          <a:xfrm>
            <a:off x="7210777" y="1182946"/>
            <a:ext cx="2118785" cy="1302617"/>
          </a:xfrm>
          <a:prstGeom prst="rect">
            <a:avLst/>
          </a:prstGeom>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79" name="矩形: 对角圆角 4178"/>
          <p:cNvSpPr/>
          <p:nvPr/>
        </p:nvSpPr>
        <p:spPr>
          <a:xfrm>
            <a:off x="7569943" y="2558911"/>
            <a:ext cx="1388510"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场景仿真</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32" name="Picture 8" descr="figure 6"/>
          <p:cNvPicPr>
            <a:picLocks noChangeAspect="1" noChangeArrowheads="1"/>
          </p:cNvPicPr>
          <p:nvPr/>
        </p:nvPicPr>
        <p:blipFill>
          <a:blip r:embed="rId27"/>
          <a:srcRect/>
          <a:stretch>
            <a:fillRect/>
          </a:stretch>
        </p:blipFill>
        <p:spPr bwMode="auto">
          <a:xfrm>
            <a:off x="2862438" y="1186203"/>
            <a:ext cx="2188999" cy="1302617"/>
          </a:xfrm>
          <a:prstGeom prst="rect">
            <a:avLst/>
          </a:prstGeom>
          <a:noFill/>
          <a:extLst>
            <a:ext uri="{909E8E84-426E-40DD-AFC4-6F175D3DCCD1}">
              <a14:hiddenFill xmlns:a14="http://schemas.microsoft.com/office/drawing/2010/main">
                <a:solidFill>
                  <a:srgbClr val="FFFFFF"/>
                </a:solidFill>
              </a14:hiddenFill>
            </a:ext>
          </a:extLst>
        </p:spPr>
      </p:pic>
      <p:sp>
        <p:nvSpPr>
          <p:cNvPr id="4180" name="矩形: 对角圆角 4179"/>
          <p:cNvSpPr/>
          <p:nvPr/>
        </p:nvSpPr>
        <p:spPr>
          <a:xfrm>
            <a:off x="3270781" y="2558911"/>
            <a:ext cx="1388510"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场景工程</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394699"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自动驾驶泛在操作系统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4311" name="组合 4310"/>
          <p:cNvGrpSpPr/>
          <p:nvPr/>
        </p:nvGrpSpPr>
        <p:grpSpPr>
          <a:xfrm>
            <a:off x="355755" y="939800"/>
            <a:ext cx="11480489" cy="5655991"/>
            <a:chOff x="517712" y="1252479"/>
            <a:chExt cx="11480489" cy="5020644"/>
          </a:xfrm>
        </p:grpSpPr>
        <p:grpSp>
          <p:nvGrpSpPr>
            <p:cNvPr id="39" name="组合 38"/>
            <p:cNvGrpSpPr/>
            <p:nvPr/>
          </p:nvGrpSpPr>
          <p:grpSpPr>
            <a:xfrm>
              <a:off x="2602302" y="1257693"/>
              <a:ext cx="7311501" cy="5015430"/>
              <a:chOff x="3821016" y="16764319"/>
              <a:chExt cx="28619618" cy="17483054"/>
            </a:xfrm>
          </p:grpSpPr>
          <p:sp>
            <p:nvSpPr>
              <p:cNvPr id="42" name="矩形: 圆角 41"/>
              <p:cNvSpPr/>
              <p:nvPr/>
            </p:nvSpPr>
            <p:spPr>
              <a:xfrm>
                <a:off x="3821016" y="16764319"/>
                <a:ext cx="28579863" cy="7098807"/>
              </a:xfrm>
              <a:prstGeom prst="roundRect">
                <a:avLst>
                  <a:gd name="adj" fmla="val 7514"/>
                </a:avLst>
              </a:prstGeom>
              <a:solidFill>
                <a:srgbClr val="F3F3F2"/>
              </a:solidFill>
              <a:ln w="25400">
                <a:solidFill>
                  <a:srgbClr val="9CB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圆角 44"/>
              <p:cNvSpPr/>
              <p:nvPr/>
            </p:nvSpPr>
            <p:spPr>
              <a:xfrm>
                <a:off x="3821016" y="30952081"/>
                <a:ext cx="28579863" cy="3295292"/>
              </a:xfrm>
              <a:prstGeom prst="roundRect">
                <a:avLst>
                  <a:gd name="adj" fmla="val 13874"/>
                </a:avLst>
              </a:prstGeom>
              <a:solidFill>
                <a:srgbClr val="F3F3F2"/>
              </a:solidFill>
              <a:ln w="25400">
                <a:solidFill>
                  <a:srgbClr val="9CB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圆角 49"/>
              <p:cNvSpPr/>
              <p:nvPr/>
            </p:nvSpPr>
            <p:spPr>
              <a:xfrm>
                <a:off x="4359414" y="32334086"/>
                <a:ext cx="5142514" cy="1743293"/>
              </a:xfrm>
              <a:prstGeom prst="roundRect">
                <a:avLst>
                  <a:gd name="adj" fmla="val 10060"/>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文本框 51"/>
              <p:cNvSpPr txBox="1"/>
              <p:nvPr/>
            </p:nvSpPr>
            <p:spPr>
              <a:xfrm>
                <a:off x="14121613" y="31117929"/>
                <a:ext cx="8091854" cy="1191461"/>
              </a:xfrm>
              <a:prstGeom prst="rect">
                <a:avLst/>
              </a:prstGeom>
              <a:noFill/>
            </p:spPr>
            <p:txBody>
              <a:bodyPr wrap="square" rtlCol="0">
                <a:spAutoFit/>
              </a:bodyPr>
              <a:lstStyle/>
              <a:p>
                <a:pPr algn="ct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硬件层</a:t>
                </a:r>
                <a:endPar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文本框 53"/>
              <p:cNvSpPr txBox="1"/>
              <p:nvPr/>
            </p:nvSpPr>
            <p:spPr>
              <a:xfrm>
                <a:off x="5497222" y="32459592"/>
                <a:ext cx="3085059"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传感器</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文本框 57"/>
              <p:cNvSpPr txBox="1"/>
              <p:nvPr/>
            </p:nvSpPr>
            <p:spPr>
              <a:xfrm>
                <a:off x="4767169" y="33272428"/>
                <a:ext cx="4421258"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相机</a:t>
                </a: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雷达</a:t>
                </a: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/GPS</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矩形: 圆角 60"/>
              <p:cNvSpPr/>
              <p:nvPr/>
            </p:nvSpPr>
            <p:spPr>
              <a:xfrm>
                <a:off x="9948001" y="32340450"/>
                <a:ext cx="5142514" cy="1740477"/>
              </a:xfrm>
              <a:prstGeom prst="roundRect">
                <a:avLst>
                  <a:gd name="adj" fmla="val 10060"/>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1" name="文本框 4110"/>
              <p:cNvSpPr txBox="1"/>
              <p:nvPr/>
            </p:nvSpPr>
            <p:spPr>
              <a:xfrm>
                <a:off x="10432916" y="32476983"/>
                <a:ext cx="4348382"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处理器</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2" name="文本框 4111"/>
              <p:cNvSpPr txBox="1"/>
              <p:nvPr/>
            </p:nvSpPr>
            <p:spPr>
              <a:xfrm>
                <a:off x="10007820" y="33205955"/>
                <a:ext cx="5240151" cy="809495"/>
              </a:xfrm>
              <a:prstGeom prst="rect">
                <a:avLst/>
              </a:prstGeom>
              <a:noFill/>
            </p:spPr>
            <p:txBody>
              <a:bodyPr wrap="square" rtlCol="0">
                <a:spAutoFit/>
              </a:bodyPr>
              <a:lstStyle/>
              <a:p>
                <a:pPr algn="ct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CPU/GPU/FPGA</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3" name="矩形: 圆角 4112"/>
              <p:cNvSpPr/>
              <p:nvPr/>
            </p:nvSpPr>
            <p:spPr>
              <a:xfrm>
                <a:off x="15534735" y="32340451"/>
                <a:ext cx="5145459" cy="1740477"/>
              </a:xfrm>
              <a:prstGeom prst="roundRect">
                <a:avLst>
                  <a:gd name="adj" fmla="val 12296"/>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4" name="文本框 4113"/>
              <p:cNvSpPr txBox="1"/>
              <p:nvPr/>
            </p:nvSpPr>
            <p:spPr>
              <a:xfrm>
                <a:off x="15966607" y="32493206"/>
                <a:ext cx="4348382"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通信器</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5" name="文本框 4114"/>
              <p:cNvSpPr txBox="1"/>
              <p:nvPr/>
            </p:nvSpPr>
            <p:spPr>
              <a:xfrm>
                <a:off x="15930173" y="33210689"/>
                <a:ext cx="4421258" cy="843951"/>
              </a:xfrm>
              <a:prstGeom prst="rect">
                <a:avLst/>
              </a:prstGeom>
              <a:noFill/>
            </p:spPr>
            <p:txBody>
              <a:bodyPr wrap="square" rtlCol="0">
                <a:spAutoFit/>
              </a:bodyPr>
              <a:lstStyle/>
              <a:p>
                <a:pPr algn="ct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4G/5G/WIFI</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6" name="矩形: 圆角 4115"/>
              <p:cNvSpPr/>
              <p:nvPr/>
            </p:nvSpPr>
            <p:spPr>
              <a:xfrm>
                <a:off x="21073783" y="32304022"/>
                <a:ext cx="5145459" cy="1740477"/>
              </a:xfrm>
              <a:prstGeom prst="roundRect">
                <a:avLst>
                  <a:gd name="adj" fmla="val 12296"/>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7" name="文本框 4116"/>
              <p:cNvSpPr txBox="1"/>
              <p:nvPr/>
            </p:nvSpPr>
            <p:spPr>
              <a:xfrm>
                <a:off x="21491565" y="32450510"/>
                <a:ext cx="4348382"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智能设备</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8" name="文本框 4117"/>
              <p:cNvSpPr txBox="1"/>
              <p:nvPr/>
            </p:nvSpPr>
            <p:spPr>
              <a:xfrm>
                <a:off x="21440016" y="33149977"/>
                <a:ext cx="4421258" cy="809495"/>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无人机</a:t>
                </a: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/V2X</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9" name="矩形: 圆角 4118"/>
              <p:cNvSpPr/>
              <p:nvPr/>
            </p:nvSpPr>
            <p:spPr>
              <a:xfrm>
                <a:off x="26593086" y="32326142"/>
                <a:ext cx="5145459" cy="1740477"/>
              </a:xfrm>
              <a:prstGeom prst="roundRect">
                <a:avLst>
                  <a:gd name="adj" fmla="val 12296"/>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0" name="文本框 4119"/>
              <p:cNvSpPr txBox="1"/>
              <p:nvPr/>
            </p:nvSpPr>
            <p:spPr>
              <a:xfrm>
                <a:off x="26991624" y="32456891"/>
                <a:ext cx="4348382"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存储设备</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1" name="文本框 4120"/>
              <p:cNvSpPr txBox="1"/>
              <p:nvPr/>
            </p:nvSpPr>
            <p:spPr>
              <a:xfrm>
                <a:off x="26955188" y="33182259"/>
                <a:ext cx="4421258" cy="809495"/>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数据库</a:t>
                </a: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云端</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2" name="矩形: 圆角 4121"/>
              <p:cNvSpPr/>
              <p:nvPr/>
            </p:nvSpPr>
            <p:spPr>
              <a:xfrm>
                <a:off x="3860770" y="24193491"/>
                <a:ext cx="28579864" cy="6517889"/>
              </a:xfrm>
              <a:prstGeom prst="roundRect">
                <a:avLst>
                  <a:gd name="adj" fmla="val 6625"/>
                </a:avLst>
              </a:prstGeom>
              <a:solidFill>
                <a:srgbClr val="F3F3F2"/>
              </a:solidFill>
              <a:ln w="25400">
                <a:solidFill>
                  <a:srgbClr val="9CB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3" name="矩形: 圆角 4122"/>
              <p:cNvSpPr/>
              <p:nvPr/>
            </p:nvSpPr>
            <p:spPr>
              <a:xfrm>
                <a:off x="4118035" y="27811518"/>
                <a:ext cx="28099012" cy="2797007"/>
              </a:xfrm>
              <a:prstGeom prst="roundRect">
                <a:avLst>
                  <a:gd name="adj" fmla="val 12714"/>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4" name="矩形: 圆角 4123"/>
              <p:cNvSpPr/>
              <p:nvPr/>
            </p:nvSpPr>
            <p:spPr>
              <a:xfrm>
                <a:off x="4474027" y="29048970"/>
                <a:ext cx="5208126" cy="1264118"/>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进程</a:t>
                </a:r>
                <a:r>
                  <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线程管理</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5" name="矩形: 圆角 4124"/>
              <p:cNvSpPr/>
              <p:nvPr/>
            </p:nvSpPr>
            <p:spPr>
              <a:xfrm>
                <a:off x="9980151" y="29045829"/>
                <a:ext cx="5208125" cy="1264118"/>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内存管理</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6" name="矩形: 圆角 4125"/>
              <p:cNvSpPr/>
              <p:nvPr/>
            </p:nvSpPr>
            <p:spPr>
              <a:xfrm>
                <a:off x="21113536" y="29048970"/>
                <a:ext cx="5208126" cy="1264118"/>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系统安全管理</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7" name="矩形: 圆角 4126"/>
              <p:cNvSpPr/>
              <p:nvPr/>
            </p:nvSpPr>
            <p:spPr>
              <a:xfrm>
                <a:off x="15486274" y="29040040"/>
                <a:ext cx="5208125" cy="1264118"/>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消息管理</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8" name="矩形: 圆角 4127"/>
              <p:cNvSpPr/>
              <p:nvPr/>
            </p:nvSpPr>
            <p:spPr>
              <a:xfrm>
                <a:off x="26740799" y="29040040"/>
                <a:ext cx="5128869" cy="1290872"/>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9" name="文本框 4128"/>
              <p:cNvSpPr txBox="1"/>
              <p:nvPr/>
            </p:nvSpPr>
            <p:spPr>
              <a:xfrm>
                <a:off x="14959005" y="28161968"/>
                <a:ext cx="6417073" cy="893596"/>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操作系统内核</a:t>
                </a:r>
                <a:endPar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0" name="矩形: 圆角 4129"/>
              <p:cNvSpPr/>
              <p:nvPr/>
            </p:nvSpPr>
            <p:spPr>
              <a:xfrm>
                <a:off x="4118035" y="25393062"/>
                <a:ext cx="28059629" cy="2252610"/>
              </a:xfrm>
              <a:prstGeom prst="roundRect">
                <a:avLst>
                  <a:gd name="adj" fmla="val 14659"/>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1" name="文本框 4130"/>
              <p:cNvSpPr txBox="1"/>
              <p:nvPr/>
            </p:nvSpPr>
            <p:spPr>
              <a:xfrm>
                <a:off x="15613469" y="25421188"/>
                <a:ext cx="4879714" cy="893596"/>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抽象接口</a:t>
                </a:r>
                <a:endPar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2" name="矩形: 圆角 4131"/>
              <p:cNvSpPr/>
              <p:nvPr/>
            </p:nvSpPr>
            <p:spPr>
              <a:xfrm>
                <a:off x="4469652" y="26232957"/>
                <a:ext cx="883142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3" name="矩形: 圆角 4132"/>
              <p:cNvSpPr/>
              <p:nvPr/>
            </p:nvSpPr>
            <p:spPr>
              <a:xfrm>
                <a:off x="13660675" y="26234839"/>
                <a:ext cx="8912390" cy="1153006"/>
              </a:xfrm>
              <a:prstGeom prst="roundRect">
                <a:avLst>
                  <a:gd name="adj" fmla="val 10271"/>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4" name="文本框 4133"/>
              <p:cNvSpPr txBox="1"/>
              <p:nvPr/>
            </p:nvSpPr>
            <p:spPr>
              <a:xfrm>
                <a:off x="13804632" y="26391840"/>
                <a:ext cx="8408836" cy="835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bg1"/>
                    </a:solidFill>
                    <a:latin typeface="黑体" panose="02010609060101010101" charset="-122"/>
                    <a:ea typeface="黑体" panose="02010609060101010101"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rPr>
                  <a:t>通信接口</a:t>
                </a:r>
                <a:endPar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5" name="矩形: 圆角 4134"/>
              <p:cNvSpPr/>
              <p:nvPr/>
            </p:nvSpPr>
            <p:spPr>
              <a:xfrm>
                <a:off x="22957277" y="26232957"/>
                <a:ext cx="8912391" cy="1153006"/>
              </a:xfrm>
              <a:prstGeom prst="roundRect">
                <a:avLst>
                  <a:gd name="adj" fmla="val 10695"/>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6" name="文本框 4135"/>
              <p:cNvSpPr txBox="1"/>
              <p:nvPr/>
            </p:nvSpPr>
            <p:spPr>
              <a:xfrm>
                <a:off x="23731383" y="26508382"/>
                <a:ext cx="7828390" cy="843951"/>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控制接口</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7" name="文本框 4136"/>
              <p:cNvSpPr txBox="1"/>
              <p:nvPr/>
            </p:nvSpPr>
            <p:spPr>
              <a:xfrm>
                <a:off x="15834931" y="24320136"/>
                <a:ext cx="4210797" cy="1191461"/>
              </a:xfrm>
              <a:prstGeom prst="rect">
                <a:avLst/>
              </a:prstGeom>
              <a:noFill/>
            </p:spPr>
            <p:txBody>
              <a:bodyPr wrap="square" rtlCol="0">
                <a:spAutoFit/>
              </a:bodyPr>
              <a:lstStyle/>
              <a:p>
                <a:pPr algn="ct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系统层</a:t>
                </a:r>
                <a:endPar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8" name="文本框 4137"/>
              <p:cNvSpPr txBox="1"/>
              <p:nvPr/>
            </p:nvSpPr>
            <p:spPr>
              <a:xfrm>
                <a:off x="5793597" y="26498629"/>
                <a:ext cx="6246263" cy="843951"/>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数据接口</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9" name="矩形: 圆角 4138"/>
              <p:cNvSpPr/>
              <p:nvPr/>
            </p:nvSpPr>
            <p:spPr>
              <a:xfrm>
                <a:off x="4050705" y="17949698"/>
                <a:ext cx="14073577" cy="2984565"/>
              </a:xfrm>
              <a:prstGeom prst="roundRect">
                <a:avLst>
                  <a:gd name="adj" fmla="val 13617"/>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0" name="矩形: 圆角 4139"/>
              <p:cNvSpPr/>
              <p:nvPr/>
            </p:nvSpPr>
            <p:spPr>
              <a:xfrm>
                <a:off x="11276917" y="19513056"/>
                <a:ext cx="3219829"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1" name="文本框 4140"/>
              <p:cNvSpPr txBox="1"/>
              <p:nvPr/>
            </p:nvSpPr>
            <p:spPr>
              <a:xfrm>
                <a:off x="6840159" y="18044165"/>
                <a:ext cx="9454059" cy="893596"/>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自动驾驶框架</a:t>
                </a:r>
                <a:endPar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2" name="文本框 4141"/>
              <p:cNvSpPr txBox="1"/>
              <p:nvPr/>
            </p:nvSpPr>
            <p:spPr>
              <a:xfrm>
                <a:off x="13044928" y="16888310"/>
                <a:ext cx="10045557" cy="1142817"/>
              </a:xfrm>
              <a:prstGeom prst="rect">
                <a:avLst/>
              </a:prstGeom>
              <a:noFill/>
            </p:spPr>
            <p:txBody>
              <a:bodyPr wrap="square" rtlCol="0">
                <a:spAutoFit/>
              </a:bodyPr>
              <a:lstStyle/>
              <a:p>
                <a:pPr algn="ct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应用框架层</a:t>
                </a:r>
                <a:endPar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3" name="矩形: 圆角 4142"/>
              <p:cNvSpPr/>
              <p:nvPr/>
            </p:nvSpPr>
            <p:spPr>
              <a:xfrm>
                <a:off x="4183803" y="19500640"/>
                <a:ext cx="3219829" cy="1190751"/>
              </a:xfrm>
              <a:prstGeom prst="roundRect">
                <a:avLst>
                  <a:gd name="adj" fmla="val 9799"/>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4" name="文本框 4143"/>
              <p:cNvSpPr txBox="1"/>
              <p:nvPr/>
            </p:nvSpPr>
            <p:spPr>
              <a:xfrm>
                <a:off x="4304753" y="19695795"/>
                <a:ext cx="3001926"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感知框架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5" name="矩形: 圆角 4144"/>
              <p:cNvSpPr/>
              <p:nvPr/>
            </p:nvSpPr>
            <p:spPr>
              <a:xfrm>
                <a:off x="7742354" y="19510312"/>
                <a:ext cx="3219829" cy="1190751"/>
              </a:xfrm>
              <a:prstGeom prst="roundRect">
                <a:avLst>
                  <a:gd name="adj" fmla="val 15348"/>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6" name="文本框 4145"/>
              <p:cNvSpPr txBox="1"/>
              <p:nvPr/>
            </p:nvSpPr>
            <p:spPr>
              <a:xfrm>
                <a:off x="7989854" y="19712842"/>
                <a:ext cx="2882476"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决策框架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7" name="矩形: 圆角 4146"/>
              <p:cNvSpPr/>
              <p:nvPr/>
            </p:nvSpPr>
            <p:spPr>
              <a:xfrm>
                <a:off x="18353972" y="17947253"/>
                <a:ext cx="13823322" cy="2984565"/>
              </a:xfrm>
              <a:prstGeom prst="roundRect">
                <a:avLst>
                  <a:gd name="adj" fmla="val 13617"/>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8" name="文本框 4147"/>
              <p:cNvSpPr txBox="1"/>
              <p:nvPr/>
            </p:nvSpPr>
            <p:spPr>
              <a:xfrm>
                <a:off x="20538605" y="18069224"/>
                <a:ext cx="9454059" cy="857113"/>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仿真系统框架</a:t>
                </a:r>
                <a:endPar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9" name="文本框 4148"/>
              <p:cNvSpPr txBox="1"/>
              <p:nvPr/>
            </p:nvSpPr>
            <p:spPr>
              <a:xfrm>
                <a:off x="5097962" y="18634537"/>
                <a:ext cx="12805076" cy="893596"/>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感知</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规划</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决策</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调度</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0" name="文本框 4149"/>
              <p:cNvSpPr txBox="1"/>
              <p:nvPr/>
            </p:nvSpPr>
            <p:spPr>
              <a:xfrm>
                <a:off x="19438044" y="18635988"/>
                <a:ext cx="11898647" cy="857113"/>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场景仿真 </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场景测试 </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场景控制 ）</a:t>
                </a:r>
                <a:endPar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1" name="文本框 4150"/>
              <p:cNvSpPr txBox="1"/>
              <p:nvPr/>
            </p:nvSpPr>
            <p:spPr>
              <a:xfrm>
                <a:off x="11386924" y="19728192"/>
                <a:ext cx="2999808" cy="843950"/>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通信框架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2" name="矩形: 圆角 4151"/>
              <p:cNvSpPr/>
              <p:nvPr/>
            </p:nvSpPr>
            <p:spPr>
              <a:xfrm>
                <a:off x="14811481" y="19519970"/>
                <a:ext cx="3179189"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3" name="矩形: 圆角 4152"/>
              <p:cNvSpPr/>
              <p:nvPr/>
            </p:nvSpPr>
            <p:spPr>
              <a:xfrm>
                <a:off x="18597332" y="19517432"/>
                <a:ext cx="3219829" cy="1193288"/>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4" name="文本框 4153"/>
              <p:cNvSpPr txBox="1"/>
              <p:nvPr/>
            </p:nvSpPr>
            <p:spPr>
              <a:xfrm>
                <a:off x="18426050" y="19682301"/>
                <a:ext cx="3850756"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仿真框架</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5" name="矩形: 圆角 4154"/>
              <p:cNvSpPr/>
              <p:nvPr/>
            </p:nvSpPr>
            <p:spPr>
              <a:xfrm>
                <a:off x="22026484" y="19516063"/>
                <a:ext cx="3219829"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6" name="文本框 4155"/>
              <p:cNvSpPr txBox="1"/>
              <p:nvPr/>
            </p:nvSpPr>
            <p:spPr>
              <a:xfrm>
                <a:off x="21915443" y="19692942"/>
                <a:ext cx="3604310"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实验框架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7" name="矩形: 圆角 4156"/>
              <p:cNvSpPr/>
              <p:nvPr/>
            </p:nvSpPr>
            <p:spPr>
              <a:xfrm>
                <a:off x="25471386" y="19521173"/>
                <a:ext cx="3219829"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8" name="文本框 4157"/>
              <p:cNvSpPr txBox="1"/>
              <p:nvPr/>
            </p:nvSpPr>
            <p:spPr>
              <a:xfrm>
                <a:off x="25283456" y="19744369"/>
                <a:ext cx="3685497"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管理框架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9" name="矩形: 圆角 4158"/>
              <p:cNvSpPr/>
              <p:nvPr/>
            </p:nvSpPr>
            <p:spPr>
              <a:xfrm>
                <a:off x="28883922" y="19497480"/>
                <a:ext cx="3046714"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0" name="矩形: 圆角 4159"/>
              <p:cNvSpPr/>
              <p:nvPr/>
            </p:nvSpPr>
            <p:spPr>
              <a:xfrm>
                <a:off x="4050705" y="21073671"/>
                <a:ext cx="28157143" cy="2369446"/>
              </a:xfrm>
              <a:prstGeom prst="roundRect">
                <a:avLst>
                  <a:gd name="adj" fmla="val 15008"/>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1" name="文本框 4160"/>
              <p:cNvSpPr txBox="1"/>
              <p:nvPr/>
            </p:nvSpPr>
            <p:spPr>
              <a:xfrm>
                <a:off x="16263496" y="21112763"/>
                <a:ext cx="3579654" cy="857113"/>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算法库</a:t>
                </a:r>
                <a:endPar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162" name="组合 4161"/>
              <p:cNvGrpSpPr/>
              <p:nvPr/>
            </p:nvGrpSpPr>
            <p:grpSpPr>
              <a:xfrm>
                <a:off x="4263653" y="22036842"/>
                <a:ext cx="27666983" cy="1167080"/>
                <a:chOff x="4263653" y="22036842"/>
                <a:chExt cx="21854341" cy="1167080"/>
              </a:xfrm>
            </p:grpSpPr>
            <p:sp>
              <p:nvSpPr>
                <p:cNvPr id="4165" name="矩形: 圆角 4164"/>
                <p:cNvSpPr/>
                <p:nvPr/>
              </p:nvSpPr>
              <p:spPr>
                <a:xfrm>
                  <a:off x="4263653" y="22041699"/>
                  <a:ext cx="509579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感知</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6" name="矩形: 圆角 4165"/>
                <p:cNvSpPr/>
                <p:nvPr/>
              </p:nvSpPr>
              <p:spPr>
                <a:xfrm>
                  <a:off x="9831801" y="22039850"/>
                  <a:ext cx="509579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决策</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7" name="矩形: 圆角 4166"/>
                <p:cNvSpPr/>
                <p:nvPr/>
              </p:nvSpPr>
              <p:spPr>
                <a:xfrm>
                  <a:off x="15426678" y="22036842"/>
                  <a:ext cx="509579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规划</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8" name="矩形: 圆角 4167"/>
                <p:cNvSpPr/>
                <p:nvPr/>
              </p:nvSpPr>
              <p:spPr>
                <a:xfrm>
                  <a:off x="21022198" y="22050916"/>
                  <a:ext cx="509579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调度</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163" name="文本框 4162"/>
              <p:cNvSpPr txBox="1"/>
              <p:nvPr/>
            </p:nvSpPr>
            <p:spPr>
              <a:xfrm>
                <a:off x="14939283" y="19728378"/>
                <a:ext cx="2999808" cy="843950"/>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控制框架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4" name="文本框 4163"/>
              <p:cNvSpPr txBox="1"/>
              <p:nvPr/>
            </p:nvSpPr>
            <p:spPr>
              <a:xfrm>
                <a:off x="28931971" y="19702070"/>
                <a:ext cx="3004564"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交互框架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289" name="组合 4288"/>
            <p:cNvGrpSpPr/>
            <p:nvPr/>
          </p:nvGrpSpPr>
          <p:grpSpPr>
            <a:xfrm>
              <a:off x="519325" y="1288960"/>
              <a:ext cx="1903262" cy="2201703"/>
              <a:chOff x="201836" y="3173665"/>
              <a:chExt cx="1903262" cy="2201703"/>
            </a:xfrm>
          </p:grpSpPr>
          <p:sp>
            <p:nvSpPr>
              <p:cNvPr id="4283" name="矩形: 圆角 4282"/>
              <p:cNvSpPr/>
              <p:nvPr/>
            </p:nvSpPr>
            <p:spPr>
              <a:xfrm>
                <a:off x="201836" y="3173665"/>
                <a:ext cx="1903262" cy="2201703"/>
              </a:xfrm>
              <a:prstGeom prst="roundRect">
                <a:avLst>
                  <a:gd name="adj" fmla="val 6344"/>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4" name="矩形: 圆角 4283"/>
              <p:cNvSpPr/>
              <p:nvPr/>
            </p:nvSpPr>
            <p:spPr>
              <a:xfrm>
                <a:off x="638026" y="3359283"/>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单车作业系统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5" name="矩形: 圆角 4284"/>
              <p:cNvSpPr/>
              <p:nvPr/>
            </p:nvSpPr>
            <p:spPr>
              <a:xfrm>
                <a:off x="645423" y="387685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多车协同系统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6" name="矩形: 圆角 4285"/>
              <p:cNvSpPr/>
              <p:nvPr/>
            </p:nvSpPr>
            <p:spPr>
              <a:xfrm>
                <a:off x="630654" y="439758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矿山调度系统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7" name="矩形: 圆角 4286"/>
              <p:cNvSpPr/>
              <p:nvPr/>
            </p:nvSpPr>
            <p:spPr>
              <a:xfrm>
                <a:off x="636791" y="4915151"/>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紧急接管系统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8" name="文本框 4287"/>
              <p:cNvSpPr txBox="1"/>
              <p:nvPr/>
            </p:nvSpPr>
            <p:spPr>
              <a:xfrm>
                <a:off x="214536" y="3666907"/>
                <a:ext cx="430887" cy="1275713"/>
              </a:xfrm>
              <a:prstGeom prst="rect">
                <a:avLst/>
              </a:prstGeom>
              <a:noFill/>
            </p:spPr>
            <p:txBody>
              <a:bodyPr vert="eaVert" wrap="square" rtlCol="0">
                <a:spAutoFit/>
              </a:bodyPr>
              <a:lstStyle/>
              <a:p>
                <a:pPr algn="ct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智慧矿山</a:t>
                </a:r>
                <a:endPar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290" name="组合 4289"/>
            <p:cNvGrpSpPr/>
            <p:nvPr/>
          </p:nvGrpSpPr>
          <p:grpSpPr>
            <a:xfrm>
              <a:off x="10064854" y="1252479"/>
              <a:ext cx="1908038" cy="2201703"/>
              <a:chOff x="201836" y="3173665"/>
              <a:chExt cx="1908038" cy="2201703"/>
            </a:xfrm>
          </p:grpSpPr>
          <p:sp>
            <p:nvSpPr>
              <p:cNvPr id="4291" name="矩形: 圆角 4290"/>
              <p:cNvSpPr/>
              <p:nvPr/>
            </p:nvSpPr>
            <p:spPr>
              <a:xfrm>
                <a:off x="201836" y="3173665"/>
                <a:ext cx="1903262" cy="2201703"/>
              </a:xfrm>
              <a:prstGeom prst="roundRect">
                <a:avLst>
                  <a:gd name="adj" fmla="val 6344"/>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2" name="矩形: 圆角 4291"/>
              <p:cNvSpPr/>
              <p:nvPr/>
            </p:nvSpPr>
            <p:spPr>
              <a:xfrm>
                <a:off x="326674" y="3350676"/>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库存管理系统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3" name="矩形: 圆角 4292"/>
              <p:cNvSpPr/>
              <p:nvPr/>
            </p:nvSpPr>
            <p:spPr>
              <a:xfrm>
                <a:off x="330883" y="387685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出入库系统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4" name="矩形: 圆角 4293"/>
              <p:cNvSpPr/>
              <p:nvPr/>
            </p:nvSpPr>
            <p:spPr>
              <a:xfrm>
                <a:off x="330883" y="4389303"/>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智能检测系统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5" name="矩形: 圆角 4294"/>
              <p:cNvSpPr/>
              <p:nvPr/>
            </p:nvSpPr>
            <p:spPr>
              <a:xfrm>
                <a:off x="322897" y="4915151"/>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无人接驳系统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6" name="文本框 4295"/>
              <p:cNvSpPr txBox="1"/>
              <p:nvPr/>
            </p:nvSpPr>
            <p:spPr>
              <a:xfrm>
                <a:off x="1678987" y="3610588"/>
                <a:ext cx="430887" cy="1275713"/>
              </a:xfrm>
              <a:prstGeom prst="rect">
                <a:avLst/>
              </a:prstGeom>
              <a:noFill/>
            </p:spPr>
            <p:txBody>
              <a:bodyPr vert="eaVert" wrap="square" rtlCol="0">
                <a:spAutoFit/>
              </a:bodyPr>
              <a:lstStyle/>
              <a:p>
                <a:pPr algn="ct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智慧物流</a:t>
                </a:r>
                <a:endPar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297" name="组合 4296"/>
            <p:cNvGrpSpPr/>
            <p:nvPr/>
          </p:nvGrpSpPr>
          <p:grpSpPr>
            <a:xfrm>
              <a:off x="517712" y="3660409"/>
              <a:ext cx="1903262" cy="2201703"/>
              <a:chOff x="201836" y="3173665"/>
              <a:chExt cx="1903262" cy="2201703"/>
            </a:xfrm>
          </p:grpSpPr>
          <p:sp>
            <p:nvSpPr>
              <p:cNvPr id="4298" name="矩形: 圆角 4297"/>
              <p:cNvSpPr/>
              <p:nvPr/>
            </p:nvSpPr>
            <p:spPr>
              <a:xfrm>
                <a:off x="201836" y="3173665"/>
                <a:ext cx="1903262" cy="2201703"/>
              </a:xfrm>
              <a:prstGeom prst="roundRect">
                <a:avLst>
                  <a:gd name="adj" fmla="val 6344"/>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9" name="矩形: 圆角 4298"/>
              <p:cNvSpPr/>
              <p:nvPr/>
            </p:nvSpPr>
            <p:spPr>
              <a:xfrm>
                <a:off x="638026" y="3359283"/>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智能避障系统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0" name="矩形: 圆角 4299"/>
              <p:cNvSpPr/>
              <p:nvPr/>
            </p:nvSpPr>
            <p:spPr>
              <a:xfrm>
                <a:off x="645423" y="387685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智能派送系统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1" name="矩形: 圆角 4300"/>
              <p:cNvSpPr/>
              <p:nvPr/>
            </p:nvSpPr>
            <p:spPr>
              <a:xfrm>
                <a:off x="630654" y="439758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V2X</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2" name="矩形: 圆角 4301"/>
              <p:cNvSpPr/>
              <p:nvPr/>
            </p:nvSpPr>
            <p:spPr>
              <a:xfrm>
                <a:off x="636791" y="4915151"/>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智能清扫系统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3" name="文本框 4302"/>
              <p:cNvSpPr txBox="1"/>
              <p:nvPr/>
            </p:nvSpPr>
            <p:spPr>
              <a:xfrm>
                <a:off x="214536" y="3666907"/>
                <a:ext cx="430887" cy="1275713"/>
              </a:xfrm>
              <a:prstGeom prst="rect">
                <a:avLst/>
              </a:prstGeom>
              <a:noFill/>
            </p:spPr>
            <p:txBody>
              <a:bodyPr vert="eaVert" wrap="square" rtlCol="0">
                <a:spAutoFit/>
              </a:bodyPr>
              <a:lstStyle/>
              <a:p>
                <a:pPr algn="ct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智慧社区</a:t>
                </a:r>
                <a:endPar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304" name="组合 4303"/>
            <p:cNvGrpSpPr/>
            <p:nvPr/>
          </p:nvGrpSpPr>
          <p:grpSpPr>
            <a:xfrm>
              <a:off x="10094939" y="3656720"/>
              <a:ext cx="1903262" cy="2201703"/>
              <a:chOff x="201836" y="3173665"/>
              <a:chExt cx="1903262" cy="2201703"/>
            </a:xfrm>
          </p:grpSpPr>
          <p:sp>
            <p:nvSpPr>
              <p:cNvPr id="4305" name="矩形: 圆角 4304"/>
              <p:cNvSpPr/>
              <p:nvPr/>
            </p:nvSpPr>
            <p:spPr>
              <a:xfrm>
                <a:off x="201836" y="3173665"/>
                <a:ext cx="1903262" cy="2201703"/>
              </a:xfrm>
              <a:prstGeom prst="roundRect">
                <a:avLst>
                  <a:gd name="adj" fmla="val 6344"/>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6" name="矩形: 圆角 4305"/>
              <p:cNvSpPr/>
              <p:nvPr/>
            </p:nvSpPr>
            <p:spPr>
              <a:xfrm>
                <a:off x="300798" y="3370071"/>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无人吊装系统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7" name="矩形: 圆角 4306"/>
              <p:cNvSpPr/>
              <p:nvPr/>
            </p:nvSpPr>
            <p:spPr>
              <a:xfrm>
                <a:off x="304583" y="3883826"/>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园区调度系统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8" name="矩形: 圆角 4307"/>
              <p:cNvSpPr/>
              <p:nvPr/>
            </p:nvSpPr>
            <p:spPr>
              <a:xfrm>
                <a:off x="306123" y="4406197"/>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无人运输系统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9" name="矩形: 圆角 4308"/>
              <p:cNvSpPr/>
              <p:nvPr/>
            </p:nvSpPr>
            <p:spPr>
              <a:xfrm>
                <a:off x="300798" y="4918840"/>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智能理货系统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10" name="文本框 4309"/>
              <p:cNvSpPr txBox="1"/>
              <p:nvPr/>
            </p:nvSpPr>
            <p:spPr>
              <a:xfrm>
                <a:off x="1642372" y="3638253"/>
                <a:ext cx="430887" cy="1275713"/>
              </a:xfrm>
              <a:prstGeom prst="rect">
                <a:avLst/>
              </a:prstGeom>
              <a:noFill/>
            </p:spPr>
            <p:txBody>
              <a:bodyPr vert="eaVert" wrap="square" rtlCol="0">
                <a:spAutoFit/>
              </a:bodyPr>
              <a:lstStyle/>
              <a:p>
                <a:pPr algn="ct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智慧港口</a:t>
                </a:r>
                <a:endPar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051880" y="3044279"/>
            <a:ext cx="608824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谢谢！</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p:cNvSpPr/>
          <p:nvPr/>
        </p:nvSpPr>
        <p:spPr>
          <a:xfrm>
            <a:off x="4296000" y="876300"/>
            <a:ext cx="3600000" cy="3600000"/>
          </a:xfrm>
          <a:prstGeom prst="diamond">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2625501" y="4991220"/>
            <a:ext cx="676910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自动驾驶发展现状与挑战</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
        <p:nvSpPr>
          <p:cNvPr id="11" name="文本框 10"/>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569"/>
    </mc:Choice>
    <mc:Fallback>
      <p:transition spd="slow" advTm="56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099" y="215901"/>
            <a:ext cx="7473185" cy="584775"/>
          </a:xfrm>
          <a:prstGeom prst="rect">
            <a:avLst/>
          </a:prstGeom>
          <a:noFill/>
        </p:spPr>
        <p:txBody>
          <a:bodyPr wrap="squar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自动驾驶发展现状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国内外研究概述</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sp>
        <p:nvSpPr>
          <p:cNvPr id="9" name="文本框 8"/>
          <p:cNvSpPr txBox="1"/>
          <p:nvPr/>
        </p:nvSpPr>
        <p:spPr>
          <a:xfrm>
            <a:off x="869645" y="5603411"/>
            <a:ext cx="4320000" cy="715089"/>
          </a:xfrm>
          <a:prstGeom prst="roundRect">
            <a:avLst/>
          </a:prstGeom>
          <a:noFill/>
        </p:spPr>
        <p:txBody>
          <a:bodyPr wrap="square" rtlCol="0">
            <a:spAutoFit/>
          </a:bodyPr>
          <a:lstStyle>
            <a:defPPr>
              <a:defRPr lang="zh-CN"/>
            </a:defPPr>
            <a:lvl1pPr algn="just">
              <a:defRPr>
                <a:latin typeface="微软雅黑" panose="020B0503020204020204" pitchFamily="34" charset="-122"/>
                <a:ea typeface="微软雅黑" panose="020B0503020204020204" pitchFamily="34" charset="-122"/>
              </a:defRPr>
            </a:lvl1pPr>
          </a:lstStyle>
          <a:p>
            <a:r>
              <a:rPr lang="zh-CN" altLang="en-US" dirty="0">
                <a:latin typeface="黑体" panose="02010609060101010101" charset="-122"/>
                <a:ea typeface="黑体" panose="02010609060101010101" charset="-122"/>
              </a:rPr>
              <a:t>海外自动驾驶研发超</a:t>
            </a:r>
            <a:r>
              <a:rPr lang="en-US" altLang="zh-CN" dirty="0">
                <a:latin typeface="黑体" panose="02010609060101010101" charset="-122"/>
                <a:ea typeface="黑体" panose="02010609060101010101" charset="-122"/>
              </a:rPr>
              <a:t>40</a:t>
            </a:r>
            <a:r>
              <a:rPr lang="zh-CN" altLang="en-US" dirty="0">
                <a:latin typeface="黑体" panose="02010609060101010101" charset="-122"/>
                <a:ea typeface="黑体" panose="02010609060101010101" charset="-122"/>
              </a:rPr>
              <a:t>年，拥有完善的行业标准和成熟的技术。</a:t>
            </a:r>
            <a:endParaRPr lang="zh-CN" altLang="en-US" dirty="0">
              <a:latin typeface="黑体" panose="02010609060101010101" charset="-122"/>
              <a:ea typeface="黑体" panose="02010609060101010101" charset="-122"/>
            </a:endParaRPr>
          </a:p>
        </p:txBody>
      </p:sp>
      <p:sp>
        <p:nvSpPr>
          <p:cNvPr id="11" name="圆角矩形 2"/>
          <p:cNvSpPr/>
          <p:nvPr/>
        </p:nvSpPr>
        <p:spPr>
          <a:xfrm>
            <a:off x="7015606" y="5603411"/>
            <a:ext cx="4320000" cy="715089"/>
          </a:xfrm>
          <a:prstGeom prst="roundRect">
            <a:avLst/>
          </a:prstGeom>
          <a:noFill/>
        </p:spPr>
        <p:txBody>
          <a:bodyPr wrap="square" rtlCol="0">
            <a:spAutoFit/>
          </a:bodyPr>
          <a:lstStyle/>
          <a:p>
            <a:pPr algn="just"/>
            <a:r>
              <a:rPr lang="zh-CN" altLang="en-US" dirty="0">
                <a:latin typeface="黑体" panose="02010609060101010101" charset="-122"/>
                <a:ea typeface="黑体" panose="02010609060101010101" charset="-122"/>
                <a:sym typeface="思源黑体 CN Normal" panose="020B0400000000000000" pitchFamily="34" charset="-122"/>
              </a:rPr>
              <a:t>我国自动驾驶市场尚在起步，新兴自动驾驶公司不断涌现，具有广阔的前景。</a:t>
            </a:r>
            <a:endParaRPr lang="zh-CN" altLang="en-US" dirty="0">
              <a:latin typeface="黑体" panose="02010609060101010101" charset="-122"/>
              <a:ea typeface="黑体" panose="02010609060101010101" charset="-122"/>
            </a:endParaRPr>
          </a:p>
        </p:txBody>
      </p:sp>
      <p:pic>
        <p:nvPicPr>
          <p:cNvPr id="7" name="图片 6"/>
          <p:cNvPicPr>
            <a:picLocks noChangeAspect="1"/>
          </p:cNvPicPr>
          <p:nvPr/>
        </p:nvPicPr>
        <p:blipFill>
          <a:blip r:embed="rId1"/>
          <a:stretch>
            <a:fillRect/>
          </a:stretch>
        </p:blipFill>
        <p:spPr>
          <a:xfrm>
            <a:off x="158231" y="1179436"/>
            <a:ext cx="5800221" cy="4318128"/>
          </a:xfrm>
          <a:prstGeom prst="rect">
            <a:avLst/>
          </a:prstGeom>
        </p:spPr>
      </p:pic>
      <p:pic>
        <p:nvPicPr>
          <p:cNvPr id="3" name="图片 2"/>
          <p:cNvPicPr>
            <a:picLocks noChangeAspect="1"/>
          </p:cNvPicPr>
          <p:nvPr/>
        </p:nvPicPr>
        <p:blipFill>
          <a:blip r:embed="rId2"/>
          <a:stretch>
            <a:fillRect/>
          </a:stretch>
        </p:blipFill>
        <p:spPr>
          <a:xfrm>
            <a:off x="6468734" y="1179436"/>
            <a:ext cx="5140905" cy="43181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3"/>
    </mc:Choice>
    <mc:Fallback>
      <p:transition spd="slow" advTm="59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7966964" cy="584775"/>
          </a:xfrm>
          <a:prstGeom prst="rect">
            <a:avLst/>
          </a:prstGeom>
          <a:noFill/>
        </p:spPr>
        <p:txBody>
          <a:bodyPr wrap="squar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自动驾驶发展现状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SAE</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自动驾驶等级</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7" name="图片 6"/>
          <p:cNvPicPr>
            <a:picLocks noChangeAspect="1"/>
          </p:cNvPicPr>
          <p:nvPr/>
        </p:nvPicPr>
        <p:blipFill>
          <a:blip r:embed="rId1"/>
          <a:stretch>
            <a:fillRect/>
          </a:stretch>
        </p:blipFill>
        <p:spPr>
          <a:xfrm>
            <a:off x="1093781" y="955980"/>
            <a:ext cx="4432300" cy="2829204"/>
          </a:xfrm>
          <a:prstGeom prst="rect">
            <a:avLst/>
          </a:prstGeom>
        </p:spPr>
      </p:pic>
      <p:pic>
        <p:nvPicPr>
          <p:cNvPr id="3" name="图片 2"/>
          <p:cNvPicPr>
            <a:picLocks noChangeAspect="1"/>
          </p:cNvPicPr>
          <p:nvPr/>
        </p:nvPicPr>
        <p:blipFill>
          <a:blip r:embed="rId2"/>
          <a:stretch>
            <a:fillRect/>
          </a:stretch>
        </p:blipFill>
        <p:spPr>
          <a:xfrm>
            <a:off x="1093780" y="3867844"/>
            <a:ext cx="4432299" cy="2774255"/>
          </a:xfrm>
          <a:prstGeom prst="rect">
            <a:avLst/>
          </a:prstGeom>
        </p:spPr>
      </p:pic>
      <p:sp>
        <p:nvSpPr>
          <p:cNvPr id="4" name="矩形 3"/>
          <p:cNvSpPr/>
          <p:nvPr/>
        </p:nvSpPr>
        <p:spPr>
          <a:xfrm>
            <a:off x="5927908" y="1509080"/>
            <a:ext cx="5374345" cy="3444213"/>
          </a:xfrm>
          <a:prstGeom prst="rect">
            <a:avLst/>
          </a:prstGeom>
        </p:spPr>
        <p:txBody>
          <a:bodyPr wrap="square">
            <a:spAutoFit/>
          </a:bodyPr>
          <a:lstStyle/>
          <a:p>
            <a:pPr marL="342900" indent="-342900" algn="just">
              <a:lnSpc>
                <a:spcPct val="120000"/>
              </a:lnSpc>
              <a:spcAft>
                <a:spcPts val="600"/>
              </a:spcAft>
              <a:buFont typeface="Arial" panose="020B0604020202020204" pitchFamily="34" charset="0"/>
              <a:buChar char="•"/>
            </a:pPr>
            <a:r>
              <a:rPr lang="zh-CN" altLang="en-US" sz="2000" dirty="0">
                <a:latin typeface="黑体" panose="02010609060101010101" charset="-122"/>
                <a:ea typeface="黑体" panose="02010609060101010101" charset="-122"/>
              </a:rPr>
              <a:t>目前，</a:t>
            </a:r>
            <a:r>
              <a:rPr lang="en-US" altLang="zh-CN" sz="2000" dirty="0">
                <a:solidFill>
                  <a:srgbClr val="C00000"/>
                </a:solidFill>
                <a:latin typeface="黑体" panose="02010609060101010101" charset="-122"/>
                <a:ea typeface="黑体" panose="02010609060101010101" charset="-122"/>
              </a:rPr>
              <a:t>L2</a:t>
            </a:r>
            <a:r>
              <a:rPr lang="zh-CN" altLang="en-US" sz="2000" dirty="0">
                <a:solidFill>
                  <a:srgbClr val="C00000"/>
                </a:solidFill>
                <a:latin typeface="黑体" panose="02010609060101010101" charset="-122"/>
                <a:ea typeface="黑体" panose="02010609060101010101" charset="-122"/>
              </a:rPr>
              <a:t>的组合驾驶辅助功能已大面积落地</a:t>
            </a:r>
            <a:r>
              <a:rPr lang="zh-CN" altLang="en-US" sz="2000" dirty="0">
                <a:latin typeface="黑体" panose="02010609060101010101" charset="-122"/>
                <a:ea typeface="黑体" panose="02010609060101010101" charset="-122"/>
              </a:rPr>
              <a:t>，自适应巡航、车道保持、自动泊车等功能已经成为了众多主流新能源车的标配。</a:t>
            </a:r>
            <a:r>
              <a:rPr lang="en-US" altLang="zh-CN" sz="2000" dirty="0">
                <a:latin typeface="黑体" panose="02010609060101010101" charset="-122"/>
                <a:ea typeface="黑体" panose="02010609060101010101" charset="-122"/>
              </a:rPr>
              <a:t>2025</a:t>
            </a:r>
            <a:r>
              <a:rPr lang="zh-CN" altLang="en-US" sz="2000" dirty="0">
                <a:latin typeface="黑体" panose="02010609060101010101" charset="-122"/>
                <a:ea typeface="黑体" panose="02010609060101010101" charset="-122"/>
              </a:rPr>
              <a:t>年全球自动驾驶汽车出货量预计达</a:t>
            </a:r>
            <a:r>
              <a:rPr lang="en-US" altLang="zh-CN" sz="2000" dirty="0">
                <a:latin typeface="黑体" panose="02010609060101010101" charset="-122"/>
                <a:ea typeface="黑体" panose="02010609060101010101" charset="-122"/>
              </a:rPr>
              <a:t>5000</a:t>
            </a:r>
            <a:r>
              <a:rPr lang="zh-CN" altLang="en-US" sz="2000" dirty="0">
                <a:latin typeface="黑体" panose="02010609060101010101" charset="-122"/>
                <a:ea typeface="黑体" panose="02010609060101010101" charset="-122"/>
              </a:rPr>
              <a:t>万台，中国</a:t>
            </a:r>
            <a:r>
              <a:rPr lang="en-US" altLang="zh-CN" sz="2000" dirty="0">
                <a:latin typeface="黑体" panose="02010609060101010101" charset="-122"/>
                <a:ea typeface="黑体" panose="02010609060101010101" charset="-122"/>
              </a:rPr>
              <a:t>L2</a:t>
            </a:r>
            <a:r>
              <a:rPr lang="zh-CN" altLang="en-US" sz="2000" dirty="0">
                <a:latin typeface="黑体" panose="02010609060101010101" charset="-122"/>
                <a:ea typeface="黑体" panose="02010609060101010101" charset="-122"/>
              </a:rPr>
              <a:t>级以上智能汽车销量将破</a:t>
            </a:r>
            <a:r>
              <a:rPr lang="en-US" altLang="zh-CN" sz="2000" dirty="0">
                <a:latin typeface="黑体" panose="02010609060101010101" charset="-122"/>
                <a:ea typeface="黑体" panose="02010609060101010101" charset="-122"/>
              </a:rPr>
              <a:t>1000</a:t>
            </a:r>
            <a:r>
              <a:rPr lang="zh-CN" altLang="en-US" sz="2000" dirty="0">
                <a:latin typeface="黑体" panose="02010609060101010101" charset="-122"/>
                <a:ea typeface="黑体" panose="02010609060101010101" charset="-122"/>
              </a:rPr>
              <a:t>万台，智能汽车渗透率将达</a:t>
            </a:r>
            <a:r>
              <a:rPr lang="en-US" altLang="zh-CN" sz="2000" dirty="0">
                <a:latin typeface="黑体" panose="02010609060101010101" charset="-122"/>
                <a:ea typeface="黑体" panose="02010609060101010101" charset="-122"/>
              </a:rPr>
              <a:t>50%</a:t>
            </a:r>
            <a:r>
              <a:rPr lang="zh-CN" altLang="en-US" sz="2000" dirty="0">
                <a:latin typeface="黑体" panose="02010609060101010101" charset="-122"/>
                <a:ea typeface="黑体" panose="02010609060101010101" charset="-122"/>
              </a:rPr>
              <a:t>。</a:t>
            </a:r>
            <a:endParaRPr lang="en-US" altLang="zh-CN" sz="2000" dirty="0">
              <a:latin typeface="黑体" panose="02010609060101010101" charset="-122"/>
              <a:ea typeface="黑体" panose="02010609060101010101" charset="-122"/>
            </a:endParaRPr>
          </a:p>
          <a:p>
            <a:pPr marL="342900" indent="-342900" algn="just">
              <a:lnSpc>
                <a:spcPct val="120000"/>
              </a:lnSpc>
              <a:spcAft>
                <a:spcPts val="600"/>
              </a:spcAft>
              <a:buFont typeface="Arial" panose="020B0604020202020204" pitchFamily="34" charset="0"/>
              <a:buChar char="•"/>
            </a:pPr>
            <a:r>
              <a:rPr lang="zh-CN" altLang="en-US" sz="2000" dirty="0">
                <a:latin typeface="黑体" panose="02010609060101010101" charset="-122"/>
                <a:ea typeface="黑体" panose="02010609060101010101" charset="-122"/>
              </a:rPr>
              <a:t>然而，</a:t>
            </a:r>
            <a:r>
              <a:rPr lang="en-US" altLang="zh-CN" sz="2000" dirty="0">
                <a:solidFill>
                  <a:srgbClr val="C00000"/>
                </a:solidFill>
                <a:latin typeface="黑体" panose="02010609060101010101" charset="-122"/>
                <a:ea typeface="黑体" panose="02010609060101010101" charset="-122"/>
              </a:rPr>
              <a:t>L4+</a:t>
            </a:r>
            <a:r>
              <a:rPr lang="zh-CN" altLang="en-US" sz="2000" dirty="0">
                <a:solidFill>
                  <a:srgbClr val="C00000"/>
                </a:solidFill>
                <a:latin typeface="黑体" panose="02010609060101010101" charset="-122"/>
                <a:ea typeface="黑体" panose="02010609060101010101" charset="-122"/>
              </a:rPr>
              <a:t>自动驾驶目前很难落地</a:t>
            </a:r>
            <a:r>
              <a:rPr lang="zh-CN" altLang="en-US" sz="2000" dirty="0">
                <a:latin typeface="黑体" panose="02010609060101010101" charset="-122"/>
                <a:ea typeface="黑体" panose="02010609060101010101" charset="-122"/>
              </a:rPr>
              <a:t>，原因主要包括复杂的交通环境、高安全性要求、严格的法律与监管要求等。</a:t>
            </a:r>
            <a:endParaRPr lang="zh-CN" altLang="en-US" sz="20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18"/>
    </mc:Choice>
    <mc:Fallback>
      <p:transition spd="slow" advTm="4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5984331"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自动驾驶的挑战</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平台兼容限制</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sp>
        <p:nvSpPr>
          <p:cNvPr id="5" name="矩形 4"/>
          <p:cNvSpPr/>
          <p:nvPr/>
        </p:nvSpPr>
        <p:spPr>
          <a:xfrm>
            <a:off x="6960063" y="1574307"/>
            <a:ext cx="4983251" cy="4500591"/>
          </a:xfrm>
          <a:prstGeom prst="rect">
            <a:avLst/>
          </a:prstGeom>
        </p:spPr>
        <p:txBody>
          <a:bodyPr wrap="square">
            <a:spAutoFit/>
          </a:bodyPr>
          <a:lstStyle/>
          <a:p>
            <a:pPr marL="285750" indent="-285750" algn="just">
              <a:lnSpc>
                <a:spcPct val="110000"/>
              </a:lnSpc>
              <a:spcBef>
                <a:spcPts val="600"/>
              </a:spcBef>
              <a:spcAft>
                <a:spcPts val="600"/>
              </a:spcAft>
              <a:buFont typeface="Arial" panose="020B0604020202020204" pitchFamily="34" charset="0"/>
              <a:buChar char="•"/>
            </a:pPr>
            <a:r>
              <a:rPr lang="zh-CN" altLang="en-US" b="1" dirty="0">
                <a:latin typeface="黑体" panose="02010609060101010101" charset="-122"/>
                <a:ea typeface="黑体" panose="02010609060101010101" charset="-122"/>
              </a:rPr>
              <a:t>硬件差异：</a:t>
            </a:r>
            <a:r>
              <a:rPr lang="zh-CN" altLang="en-US" dirty="0">
                <a:latin typeface="黑体" panose="02010609060101010101" charset="-122"/>
                <a:ea typeface="黑体" panose="02010609060101010101" charset="-122"/>
              </a:rPr>
              <a:t>不同的硬件选择和配置（传感器、计算单元和通信设备等）可能</a:t>
            </a:r>
            <a:r>
              <a:rPr lang="zh-CN" altLang="en-US" dirty="0">
                <a:solidFill>
                  <a:srgbClr val="C00000"/>
                </a:solidFill>
                <a:latin typeface="黑体" panose="02010609060101010101" charset="-122"/>
                <a:ea typeface="黑体" panose="02010609060101010101" charset="-122"/>
              </a:rPr>
              <a:t>导致系统性能、感知能力和决策能力的差异</a:t>
            </a:r>
            <a:r>
              <a:rPr lang="zh-CN" altLang="en-US" dirty="0">
                <a:latin typeface="黑体" panose="02010609060101010101" charset="-122"/>
                <a:ea typeface="黑体" panose="02010609060101010101" charset="-122"/>
              </a:rPr>
              <a:t>，从而给整个生态系统带来兼容性问题。</a:t>
            </a:r>
            <a:endParaRPr lang="en-US" altLang="zh-CN"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b="1" dirty="0">
                <a:latin typeface="黑体" panose="02010609060101010101" charset="-122"/>
                <a:ea typeface="黑体" panose="02010609060101010101" charset="-122"/>
              </a:rPr>
              <a:t>平台差异：</a:t>
            </a:r>
            <a:r>
              <a:rPr lang="zh-CN" altLang="en-US" dirty="0">
                <a:latin typeface="黑体" panose="02010609060101010101" charset="-122"/>
                <a:ea typeface="黑体" panose="02010609060101010101" charset="-122"/>
              </a:rPr>
              <a:t>每个平台（汽车、公共交通工具、物流车辆等）都有</a:t>
            </a:r>
            <a:r>
              <a:rPr lang="zh-CN" altLang="en-US" dirty="0">
                <a:solidFill>
                  <a:srgbClr val="C00000"/>
                </a:solidFill>
                <a:latin typeface="黑体" panose="02010609060101010101" charset="-122"/>
                <a:ea typeface="黑体" panose="02010609060101010101" charset="-122"/>
              </a:rPr>
              <a:t>其独特的需求和限制</a:t>
            </a:r>
            <a:r>
              <a:rPr lang="zh-CN" altLang="en-US" dirty="0">
                <a:latin typeface="黑体" panose="02010609060101010101" charset="-122"/>
                <a:ea typeface="黑体" panose="02010609060101010101" charset="-122"/>
              </a:rPr>
              <a:t>，包括空间限制、电力供应、重量限制等。 </a:t>
            </a:r>
            <a:endParaRPr lang="en-US" altLang="zh-CN"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b="1" dirty="0">
                <a:latin typeface="黑体" panose="02010609060101010101" charset="-122"/>
                <a:ea typeface="黑体" panose="02010609060101010101" charset="-122"/>
              </a:rPr>
              <a:t>通信和数据标准差异：</a:t>
            </a:r>
            <a:r>
              <a:rPr lang="zh-CN" altLang="en-US" dirty="0">
                <a:latin typeface="黑体" panose="02010609060101010101" charset="-122"/>
                <a:ea typeface="黑体" panose="02010609060101010101" charset="-122"/>
              </a:rPr>
              <a:t>不同的数据格式、通信协议和接口造成了</a:t>
            </a:r>
            <a:r>
              <a:rPr lang="zh-CN" altLang="en-US" dirty="0">
                <a:solidFill>
                  <a:srgbClr val="C00000"/>
                </a:solidFill>
                <a:latin typeface="黑体" panose="02010609060101010101" charset="-122"/>
                <a:ea typeface="黑体" panose="02010609060101010101" charset="-122"/>
              </a:rPr>
              <a:t>数据交换和信息共享的障碍</a:t>
            </a:r>
            <a:r>
              <a:rPr lang="zh-CN" altLang="en-US" dirty="0">
                <a:latin typeface="黑体" panose="02010609060101010101" charset="-122"/>
                <a:ea typeface="黑体" panose="02010609060101010101" charset="-122"/>
              </a:rPr>
              <a:t>。</a:t>
            </a:r>
            <a:endParaRPr lang="en-US" altLang="zh-CN"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b="1" dirty="0">
                <a:latin typeface="黑体" panose="02010609060101010101" charset="-122"/>
                <a:ea typeface="黑体" panose="02010609060101010101" charset="-122"/>
              </a:rPr>
              <a:t>软件差异：</a:t>
            </a:r>
            <a:r>
              <a:rPr lang="zh-CN" altLang="en-US" dirty="0">
                <a:latin typeface="黑体" panose="02010609060101010101" charset="-122"/>
                <a:ea typeface="黑体" panose="02010609060101010101" charset="-122"/>
              </a:rPr>
              <a:t>不同的系统可能使用不同的软件架构、编程语言和算法库，这使得</a:t>
            </a:r>
            <a:r>
              <a:rPr lang="zh-CN" altLang="en-US" dirty="0">
                <a:solidFill>
                  <a:srgbClr val="C00000"/>
                </a:solidFill>
                <a:latin typeface="黑体" panose="02010609060101010101" charset="-122"/>
                <a:ea typeface="黑体" panose="02010609060101010101" charset="-122"/>
              </a:rPr>
              <a:t>软件模块的集成和共享变得复杂</a:t>
            </a:r>
            <a:r>
              <a:rPr lang="zh-CN" altLang="en-US" dirty="0">
                <a:latin typeface="黑体" panose="02010609060101010101" charset="-122"/>
                <a:ea typeface="黑体" panose="02010609060101010101" charset="-122"/>
              </a:rPr>
              <a:t>。</a:t>
            </a:r>
            <a:endParaRPr lang="zh-CN" altLang="en-US" dirty="0">
              <a:latin typeface="黑体" panose="02010609060101010101" charset="-122"/>
              <a:ea typeface="黑体" panose="02010609060101010101" charset="-122"/>
            </a:endParaRPr>
          </a:p>
        </p:txBody>
      </p:sp>
      <p:pic>
        <p:nvPicPr>
          <p:cNvPr id="14" name="图片 13"/>
          <p:cNvPicPr>
            <a:picLocks noChangeAspect="1"/>
          </p:cNvPicPr>
          <p:nvPr/>
        </p:nvPicPr>
        <p:blipFill rotWithShape="1">
          <a:blip r:embed="rId1"/>
          <a:srcRect t="11892"/>
          <a:stretch>
            <a:fillRect/>
          </a:stretch>
        </p:blipFill>
        <p:spPr>
          <a:xfrm>
            <a:off x="116466" y="1627094"/>
            <a:ext cx="6843597" cy="40290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7"/>
    </mc:Choice>
    <mc:Fallback>
      <p:transition spd="slow" advTm="80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rotWithShape="1">
          <a:blip r:embed="rId1"/>
          <a:srcRect t="10958" r="237" b="7800"/>
          <a:stretch>
            <a:fillRect/>
          </a:stretch>
        </p:blipFill>
        <p:spPr bwMode="auto">
          <a:xfrm>
            <a:off x="625123" y="1029705"/>
            <a:ext cx="4416136" cy="254310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343813" y="1713508"/>
            <a:ext cx="6346537" cy="4005905"/>
          </a:xfrm>
          <a:prstGeom prst="rect">
            <a:avLst/>
          </a:prstGeom>
        </p:spPr>
        <p:txBody>
          <a:bodyPr wrap="square">
            <a:spAutoFit/>
          </a:bodyPr>
          <a:lstStyle/>
          <a:p>
            <a:pPr marL="285750" indent="-285750" algn="just">
              <a:lnSpc>
                <a:spcPct val="110000"/>
              </a:lnSpc>
              <a:spcAft>
                <a:spcPts val="600"/>
              </a:spcAft>
              <a:buFont typeface="Arial" panose="020B0604020202020204" pitchFamily="34" charset="0"/>
              <a:buChar char="•"/>
            </a:pPr>
            <a:r>
              <a:rPr lang="zh-CN" altLang="en-US" sz="2000" b="1" dirty="0">
                <a:latin typeface="黑体" panose="02010609060101010101" charset="-122"/>
                <a:ea typeface="黑体" panose="02010609060101010101" charset="-122"/>
              </a:rPr>
              <a:t>基础设施成本：</a:t>
            </a:r>
            <a:r>
              <a:rPr lang="zh-CN" altLang="en-US" sz="2000" dirty="0">
                <a:latin typeface="黑体" panose="02010609060101010101" charset="-122"/>
                <a:ea typeface="黑体" panose="02010609060101010101" charset="-122"/>
              </a:rPr>
              <a:t>真实场景测试需要建立</a:t>
            </a:r>
            <a:r>
              <a:rPr lang="zh-CN" altLang="en-US" sz="2000" dirty="0">
                <a:solidFill>
                  <a:srgbClr val="C00000"/>
                </a:solidFill>
                <a:latin typeface="黑体" panose="02010609060101010101" charset="-122"/>
                <a:ea typeface="黑体" panose="02010609060101010101" charset="-122"/>
              </a:rPr>
              <a:t>专门的测试场地、道路标志和道路设施、大量测试车辆</a:t>
            </a:r>
            <a:r>
              <a:rPr lang="zh-CN" altLang="en-US" sz="2000" dirty="0">
                <a:latin typeface="黑体" panose="02010609060101010101" charset="-122"/>
                <a:ea typeface="黑体" panose="02010609060101010101" charset="-122"/>
              </a:rPr>
              <a:t>等，建设和维护成本较高。</a:t>
            </a:r>
            <a:endParaRPr lang="en-US" altLang="zh-CN" sz="2000" dirty="0">
              <a:latin typeface="黑体" panose="02010609060101010101" charset="-122"/>
              <a:ea typeface="黑体" panose="02010609060101010101" charset="-122"/>
            </a:endParaRPr>
          </a:p>
          <a:p>
            <a:pPr marL="285750" indent="-285750" algn="just">
              <a:lnSpc>
                <a:spcPct val="110000"/>
              </a:lnSpc>
              <a:spcAft>
                <a:spcPts val="600"/>
              </a:spcAft>
              <a:buFont typeface="Arial" panose="020B0604020202020204" pitchFamily="34" charset="0"/>
              <a:buChar char="•"/>
            </a:pPr>
            <a:r>
              <a:rPr lang="zh-CN" altLang="en-US" sz="2000" b="1" dirty="0">
                <a:latin typeface="黑体" panose="02010609060101010101" charset="-122"/>
                <a:ea typeface="黑体" panose="02010609060101010101" charset="-122"/>
              </a:rPr>
              <a:t>人力时间成本：</a:t>
            </a:r>
            <a:r>
              <a:rPr lang="zh-CN" altLang="en-US" sz="2000" dirty="0">
                <a:latin typeface="黑体" panose="02010609060101010101" charset="-122"/>
                <a:ea typeface="黑体" panose="02010609060101010101" charset="-122"/>
              </a:rPr>
              <a:t>测试人员需要</a:t>
            </a:r>
            <a:r>
              <a:rPr lang="zh-CN" altLang="en-US" sz="2000" dirty="0">
                <a:solidFill>
                  <a:srgbClr val="C00000"/>
                </a:solidFill>
                <a:latin typeface="黑体" panose="02010609060101010101" charset="-122"/>
                <a:ea typeface="黑体" panose="02010609060101010101" charset="-122"/>
              </a:rPr>
              <a:t>具备专业知识和技能</a:t>
            </a:r>
            <a:r>
              <a:rPr lang="zh-CN" altLang="en-US" sz="2000" dirty="0">
                <a:latin typeface="黑体" panose="02010609060101010101" charset="-122"/>
                <a:ea typeface="黑体" panose="02010609060101010101" charset="-122"/>
              </a:rPr>
              <a:t>，能够驾驶车辆并监控过程，需要长时间的测试周期。</a:t>
            </a:r>
            <a:endParaRPr lang="zh-CN" altLang="en-US" sz="2000" dirty="0">
              <a:latin typeface="黑体" panose="02010609060101010101" charset="-122"/>
              <a:ea typeface="黑体" panose="02010609060101010101" charset="-122"/>
            </a:endParaRPr>
          </a:p>
          <a:p>
            <a:pPr marL="285750" indent="-285750" algn="just">
              <a:lnSpc>
                <a:spcPct val="110000"/>
              </a:lnSpc>
              <a:spcAft>
                <a:spcPts val="600"/>
              </a:spcAft>
              <a:buFont typeface="Arial" panose="020B0604020202020204" pitchFamily="34" charset="0"/>
              <a:buChar char="•"/>
            </a:pPr>
            <a:r>
              <a:rPr lang="zh-CN" altLang="en-US" sz="2000" b="1" dirty="0">
                <a:latin typeface="黑体" panose="02010609060101010101" charset="-122"/>
                <a:ea typeface="黑体" panose="02010609060101010101" charset="-122"/>
              </a:rPr>
              <a:t>测试覆盖成本：</a:t>
            </a:r>
            <a:r>
              <a:rPr lang="zh-CN" altLang="en-US" sz="2000" dirty="0">
                <a:latin typeface="黑体" panose="02010609060101010101" charset="-122"/>
                <a:ea typeface="黑体" panose="02010609060101010101" charset="-122"/>
              </a:rPr>
              <a:t>全面的场景测试覆盖需要</a:t>
            </a:r>
            <a:r>
              <a:rPr lang="zh-CN" altLang="en-US" sz="2000" dirty="0">
                <a:solidFill>
                  <a:srgbClr val="C00000"/>
                </a:solidFill>
                <a:latin typeface="黑体" panose="02010609060101010101" charset="-122"/>
                <a:ea typeface="黑体" panose="02010609060101010101" charset="-122"/>
              </a:rPr>
              <a:t>涉及到各种天气条件、交通状况和道路类型</a:t>
            </a:r>
            <a:r>
              <a:rPr lang="zh-CN" altLang="en-US" sz="2000" dirty="0">
                <a:latin typeface="黑体" panose="02010609060101010101" charset="-122"/>
                <a:ea typeface="黑体" panose="02010609060101010101" charset="-122"/>
              </a:rPr>
              <a:t>，增加了测试成本和资源需求。</a:t>
            </a:r>
            <a:endParaRPr lang="zh-CN" altLang="en-US" sz="2000" dirty="0">
              <a:latin typeface="黑体" panose="02010609060101010101" charset="-122"/>
              <a:ea typeface="黑体" panose="02010609060101010101" charset="-122"/>
            </a:endParaRPr>
          </a:p>
          <a:p>
            <a:pPr marL="285750" indent="-285750" algn="just">
              <a:lnSpc>
                <a:spcPct val="110000"/>
              </a:lnSpc>
              <a:spcAft>
                <a:spcPts val="600"/>
              </a:spcAft>
              <a:buFont typeface="Arial" panose="020B0604020202020204" pitchFamily="34" charset="0"/>
              <a:buChar char="•"/>
            </a:pPr>
            <a:r>
              <a:rPr lang="zh-CN" altLang="en-US" sz="2000" b="1" dirty="0">
                <a:latin typeface="黑体" panose="02010609060101010101" charset="-122"/>
                <a:ea typeface="黑体" panose="02010609060101010101" charset="-122"/>
              </a:rPr>
              <a:t>数据处理成本：</a:t>
            </a:r>
            <a:r>
              <a:rPr lang="zh-CN" altLang="en-US" sz="2000" dirty="0">
                <a:solidFill>
                  <a:srgbClr val="C00000"/>
                </a:solidFill>
                <a:latin typeface="黑体" panose="02010609060101010101" charset="-122"/>
                <a:ea typeface="黑体" panose="02010609060101010101" charset="-122"/>
              </a:rPr>
              <a:t>大量的传感器数据和行驶数据</a:t>
            </a:r>
            <a:r>
              <a:rPr lang="zh-CN" altLang="en-US" sz="2000" dirty="0">
                <a:latin typeface="黑体" panose="02010609060101010101" charset="-122"/>
                <a:ea typeface="黑体" panose="02010609060101010101" charset="-122"/>
              </a:rPr>
              <a:t>需要进行存储和分析，成本可能很高，尤其是对于大规模的数据集和长期的测试。</a:t>
            </a:r>
            <a:endParaRPr lang="zh-CN" altLang="en-US" sz="2000" dirty="0">
              <a:latin typeface="黑体" panose="02010609060101010101" charset="-122"/>
              <a:ea typeface="黑体" panose="02010609060101010101" charset="-122"/>
            </a:endParaRPr>
          </a:p>
        </p:txBody>
      </p:sp>
      <p:sp>
        <p:nvSpPr>
          <p:cNvPr id="17" name="文本框 16"/>
          <p:cNvSpPr txBox="1"/>
          <p:nvPr/>
        </p:nvSpPr>
        <p:spPr>
          <a:xfrm>
            <a:off x="546100" y="215901"/>
            <a:ext cx="7215437"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自动驾驶的挑战</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真实场景测试成本高</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4" name="图片 3"/>
          <p:cNvPicPr>
            <a:picLocks noChangeAspect="1"/>
          </p:cNvPicPr>
          <p:nvPr/>
        </p:nvPicPr>
        <p:blipFill>
          <a:blip r:embed="rId2"/>
          <a:stretch>
            <a:fillRect/>
          </a:stretch>
        </p:blipFill>
        <p:spPr>
          <a:xfrm>
            <a:off x="625123" y="3716461"/>
            <a:ext cx="4416136" cy="25431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33"/>
    </mc:Choice>
    <mc:Fallback>
      <p:transition spd="slow" advTm="153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5984331"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自动驾驶的挑战</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算法场景限制</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sp>
        <p:nvSpPr>
          <p:cNvPr id="18" name="文本框 5"/>
          <p:cNvSpPr txBox="1"/>
          <p:nvPr/>
        </p:nvSpPr>
        <p:spPr>
          <a:xfrm>
            <a:off x="2845009" y="5854029"/>
            <a:ext cx="6836016" cy="646986"/>
          </a:xfrm>
          <a:prstGeom prst="roundRect">
            <a:avLst/>
          </a:prstGeom>
          <a:gradFill flip="none" rotWithShape="1">
            <a:gsLst>
              <a:gs pos="0">
                <a:srgbClr val="0070C0"/>
              </a:gs>
              <a:gs pos="100000">
                <a:srgbClr val="7030A0"/>
              </a:gs>
            </a:gsLst>
            <a:lin ang="2700000" scaled="1"/>
            <a:tileRect/>
          </a:gradFill>
        </p:spPr>
        <p:txBody>
          <a:bodyPr wrap="square" rtlCol="0">
            <a:spAutoFit/>
          </a:bodyPr>
          <a:lstStyle>
            <a:defPPr>
              <a:defRPr lang="zh-CN"/>
            </a:defPPr>
            <a:lvl1pPr algn="ctr">
              <a:defRPr kumimoji="1"/>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bg1"/>
                </a:solidFill>
                <a:sym typeface="+mn-ea"/>
              </a:rPr>
              <a:t>自动驾驶的进一步发展需要新的范式</a:t>
            </a:r>
            <a:endParaRPr lang="zh-CN" altLang="en-US" sz="3200" b="1" dirty="0">
              <a:solidFill>
                <a:schemeClr val="bg1"/>
              </a:solidFill>
              <a:sym typeface="+mn-ea"/>
            </a:endParaRPr>
          </a:p>
        </p:txBody>
      </p:sp>
      <p:grpSp>
        <p:nvGrpSpPr>
          <p:cNvPr id="3" name="组合 2"/>
          <p:cNvGrpSpPr/>
          <p:nvPr/>
        </p:nvGrpSpPr>
        <p:grpSpPr>
          <a:xfrm>
            <a:off x="677335" y="1473586"/>
            <a:ext cx="5160210" cy="3956370"/>
            <a:chOff x="756356" y="1073242"/>
            <a:chExt cx="4842932" cy="3740012"/>
          </a:xfrm>
        </p:grpSpPr>
        <p:pic>
          <p:nvPicPr>
            <p:cNvPr id="2060" name="Picture 12"/>
            <p:cNvPicPr>
              <a:picLocks noChangeAspect="1" noChangeArrowheads="1"/>
            </p:cNvPicPr>
            <p:nvPr/>
          </p:nvPicPr>
          <p:blipFill rotWithShape="1">
            <a:blip r:embed="rId1"/>
            <a:srcRect t="30197" b="12027"/>
            <a:stretch>
              <a:fillRect/>
            </a:stretch>
          </p:blipFill>
          <p:spPr bwMode="auto">
            <a:xfrm>
              <a:off x="756356" y="1073242"/>
              <a:ext cx="4842932" cy="186740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p:cNvPicPr>
              <a:picLocks noChangeAspect="1" noChangeArrowheads="1"/>
            </p:cNvPicPr>
            <p:nvPr/>
          </p:nvPicPr>
          <p:blipFill rotWithShape="1">
            <a:blip r:embed="rId2">
              <a:extLst>
                <a:ext uri="{28A0092B-C50C-407E-A947-70E740481C1C}">
                  <a14:useLocalDpi xmlns:a14="http://schemas.microsoft.com/office/drawing/2010/main" val="0"/>
                </a:ext>
              </a:extLst>
            </a:blip>
            <a:srcRect t="35087" r="17136" b="12993"/>
            <a:stretch>
              <a:fillRect/>
            </a:stretch>
          </p:blipFill>
          <p:spPr bwMode="auto">
            <a:xfrm>
              <a:off x="756356" y="2940647"/>
              <a:ext cx="4842932" cy="1872607"/>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p:cNvSpPr txBox="1"/>
            <p:nvPr/>
          </p:nvSpPr>
          <p:spPr>
            <a:xfrm>
              <a:off x="4031396" y="1322376"/>
              <a:ext cx="1567892" cy="1446550"/>
            </a:xfrm>
            <a:prstGeom prst="rect">
              <a:avLst/>
            </a:prstGeom>
            <a:noFill/>
          </p:spPr>
          <p:txBody>
            <a:bodyPr wrap="square" rtlCol="0">
              <a:spAutoFit/>
            </a:bodyPr>
            <a:lstStyle/>
            <a:p>
              <a:pPr algn="ctr"/>
              <a:r>
                <a:rPr lang="zh-CN" altLang="en-US" sz="8800" b="1" dirty="0">
                  <a:solidFill>
                    <a:srgbClr val="FF0000"/>
                  </a:solidFill>
                </a:rPr>
                <a:t>√</a:t>
              </a:r>
              <a:endParaRPr lang="zh-CN" altLang="en-US" sz="8800" b="1" dirty="0">
                <a:solidFill>
                  <a:srgbClr val="FF0000"/>
                </a:solidFill>
              </a:endParaRPr>
            </a:p>
          </p:txBody>
        </p:sp>
        <p:sp>
          <p:nvSpPr>
            <p:cNvPr id="30" name="文本框 29"/>
            <p:cNvSpPr txBox="1"/>
            <p:nvPr/>
          </p:nvSpPr>
          <p:spPr>
            <a:xfrm>
              <a:off x="4031396" y="3290626"/>
              <a:ext cx="1567892" cy="1446550"/>
            </a:xfrm>
            <a:prstGeom prst="rect">
              <a:avLst/>
            </a:prstGeom>
            <a:noFill/>
          </p:spPr>
          <p:txBody>
            <a:bodyPr wrap="square" rtlCol="0">
              <a:spAutoFit/>
            </a:bodyPr>
            <a:lstStyle/>
            <a:p>
              <a:pPr algn="ctr"/>
              <a:r>
                <a:rPr lang="en-US" altLang="zh-CN" sz="8800" b="1" dirty="0">
                  <a:solidFill>
                    <a:srgbClr val="FF0000"/>
                  </a:solidFill>
                </a:rPr>
                <a:t>?</a:t>
              </a:r>
              <a:endParaRPr lang="zh-CN" altLang="en-US" sz="8800" b="1" dirty="0">
                <a:solidFill>
                  <a:srgbClr val="FF0000"/>
                </a:solidFill>
              </a:endParaRPr>
            </a:p>
          </p:txBody>
        </p:sp>
      </p:grpSp>
      <p:sp>
        <p:nvSpPr>
          <p:cNvPr id="6" name="矩形 5"/>
          <p:cNvSpPr/>
          <p:nvPr/>
        </p:nvSpPr>
        <p:spPr>
          <a:xfrm>
            <a:off x="6096000" y="1617318"/>
            <a:ext cx="5691188" cy="3623364"/>
          </a:xfrm>
          <a:prstGeom prst="rect">
            <a:avLst/>
          </a:prstGeom>
        </p:spPr>
        <p:txBody>
          <a:bodyPr wrap="square">
            <a:spAutoFit/>
          </a:bodyPr>
          <a:lstStyle/>
          <a:p>
            <a:pPr marL="285750" indent="-285750" algn="just">
              <a:lnSpc>
                <a:spcPct val="120000"/>
              </a:lnSpc>
              <a:spcAft>
                <a:spcPts val="600"/>
              </a:spcAft>
              <a:buFont typeface="Arial" panose="020B0604020202020204" pitchFamily="34" charset="0"/>
              <a:buChar char="•"/>
            </a:pPr>
            <a:r>
              <a:rPr lang="zh-CN" altLang="zh-CN" sz="2000" b="1" kern="100" dirty="0">
                <a:latin typeface="黑体" panose="02010609060101010101" charset="-122"/>
                <a:ea typeface="黑体" panose="02010609060101010101" charset="-122"/>
                <a:cs typeface="Times New Roman" panose="02020603050405020304" pitchFamily="18" charset="0"/>
              </a:rPr>
              <a:t>复杂的交通场景：</a:t>
            </a:r>
            <a:r>
              <a:rPr lang="zh-CN" altLang="zh-CN" sz="2000" kern="100" dirty="0">
                <a:latin typeface="黑体" panose="02010609060101010101" charset="-122"/>
                <a:ea typeface="黑体" panose="02010609060101010101" charset="-122"/>
                <a:cs typeface="Times New Roman" panose="02020603050405020304" pitchFamily="18" charset="0"/>
              </a:rPr>
              <a:t>交叉口、环岛、人行横道等；车辆、行人、自行车等</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交互和决策</a:t>
            </a:r>
            <a:r>
              <a:rPr lang="zh-CN" altLang="zh-CN" sz="2000" kern="100" dirty="0">
                <a:latin typeface="黑体" panose="02010609060101010101" charset="-122"/>
                <a:ea typeface="黑体" panose="02010609060101010101" charset="-122"/>
                <a:cs typeface="Times New Roman" panose="02020603050405020304" pitchFamily="18" charset="0"/>
              </a:rPr>
              <a:t>；</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快速变化</a:t>
            </a:r>
            <a:r>
              <a:rPr lang="zh-CN" altLang="zh-CN" sz="2000" kern="100" dirty="0">
                <a:latin typeface="黑体" panose="02010609060101010101" charset="-122"/>
                <a:ea typeface="黑体" panose="02010609060101010101" charset="-122"/>
                <a:cs typeface="Times New Roman" panose="02020603050405020304" pitchFamily="18" charset="0"/>
              </a:rPr>
              <a:t>的交通流、</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不规则</a:t>
            </a:r>
            <a:r>
              <a:rPr lang="zh-CN" altLang="zh-CN" sz="2000" kern="100" dirty="0">
                <a:latin typeface="黑体" panose="02010609060101010101" charset="-122"/>
                <a:ea typeface="黑体" panose="02010609060101010101" charset="-122"/>
                <a:cs typeface="Times New Roman" panose="02020603050405020304" pitchFamily="18" charset="0"/>
              </a:rPr>
              <a:t>的行为等。</a:t>
            </a:r>
            <a:endParaRPr lang="zh-CN" altLang="zh-CN" sz="2000" kern="100" dirty="0">
              <a:latin typeface="黑体" panose="02010609060101010101" charset="-122"/>
              <a:ea typeface="黑体" panose="02010609060101010101" charset="-122"/>
              <a:cs typeface="Times New Roman" panose="02020603050405020304" pitchFamily="18" charset="0"/>
            </a:endParaRPr>
          </a:p>
          <a:p>
            <a:pPr marL="285750" indent="-285750" algn="just">
              <a:lnSpc>
                <a:spcPct val="120000"/>
              </a:lnSpc>
              <a:spcAft>
                <a:spcPts val="600"/>
              </a:spcAft>
              <a:buFont typeface="Arial" panose="020B0604020202020204" pitchFamily="34" charset="0"/>
              <a:buChar char="•"/>
            </a:pPr>
            <a:r>
              <a:rPr lang="zh-CN" altLang="zh-CN" sz="2000" b="1" kern="100" dirty="0">
                <a:latin typeface="黑体" panose="02010609060101010101" charset="-122"/>
                <a:ea typeface="黑体" panose="02010609060101010101" charset="-122"/>
                <a:cs typeface="Times New Roman" panose="02020603050405020304" pitchFamily="18" charset="0"/>
              </a:rPr>
              <a:t>恶劣天气条件：</a:t>
            </a:r>
            <a:r>
              <a:rPr lang="zh-CN" altLang="zh-CN" sz="2000" kern="100" dirty="0">
                <a:latin typeface="黑体" panose="02010609060101010101" charset="-122"/>
                <a:ea typeface="黑体" panose="02010609060101010101" charset="-122"/>
                <a:cs typeface="Times New Roman" panose="02020603050405020304" pitchFamily="18" charset="0"/>
              </a:rPr>
              <a:t>雨、雪、雾等</a:t>
            </a:r>
            <a:r>
              <a:rPr lang="zh-CN" altLang="en-US" sz="2000" kern="100" dirty="0">
                <a:latin typeface="黑体" panose="02010609060101010101" charset="-122"/>
                <a:ea typeface="黑体" panose="02010609060101010101" charset="-122"/>
                <a:cs typeface="Times New Roman" panose="02020603050405020304" pitchFamily="18" charset="0"/>
              </a:rPr>
              <a:t>导致传感器接收</a:t>
            </a:r>
            <a:r>
              <a:rPr lang="zh-CN" altLang="en-US" sz="2000" kern="100" dirty="0">
                <a:solidFill>
                  <a:srgbClr val="C00000"/>
                </a:solidFill>
                <a:latin typeface="黑体" panose="02010609060101010101" charset="-122"/>
                <a:ea typeface="黑体" panose="02010609060101010101" charset="-122"/>
                <a:cs typeface="Times New Roman" panose="02020603050405020304" pitchFamily="18" charset="0"/>
              </a:rPr>
              <a:t>信号质量降低</a:t>
            </a:r>
            <a:r>
              <a:rPr lang="zh-CN" altLang="en-US" sz="2000" kern="100" dirty="0">
                <a:latin typeface="黑体" panose="02010609060101010101" charset="-122"/>
                <a:ea typeface="黑体" panose="02010609060101010101" charset="-122"/>
                <a:cs typeface="Times New Roman" panose="02020603050405020304" pitchFamily="18" charset="0"/>
              </a:rPr>
              <a:t>。</a:t>
            </a:r>
            <a:endParaRPr lang="zh-CN" altLang="zh-CN" sz="2000" kern="100" dirty="0">
              <a:latin typeface="黑体" panose="02010609060101010101" charset="-122"/>
              <a:ea typeface="黑体" panose="02010609060101010101" charset="-122"/>
              <a:cs typeface="Times New Roman" panose="02020603050405020304" pitchFamily="18" charset="0"/>
            </a:endParaRPr>
          </a:p>
          <a:p>
            <a:pPr marL="285750" indent="-285750" algn="just">
              <a:lnSpc>
                <a:spcPct val="120000"/>
              </a:lnSpc>
              <a:spcAft>
                <a:spcPts val="600"/>
              </a:spcAft>
              <a:buFont typeface="Arial" panose="020B0604020202020204" pitchFamily="34" charset="0"/>
              <a:buChar char="•"/>
            </a:pPr>
            <a:r>
              <a:rPr lang="zh-CN" altLang="zh-CN" sz="2000" b="1" kern="100" dirty="0">
                <a:latin typeface="黑体" panose="02010609060101010101" charset="-122"/>
                <a:ea typeface="黑体" panose="02010609060101010101" charset="-122"/>
                <a:cs typeface="Times New Roman" panose="02020603050405020304" pitchFamily="18" charset="0"/>
              </a:rPr>
              <a:t>复杂的道路标志：</a:t>
            </a:r>
            <a:r>
              <a:rPr lang="zh-CN" altLang="zh-CN" sz="2000" kern="100" dirty="0">
                <a:latin typeface="黑体" panose="02010609060101010101" charset="-122"/>
                <a:ea typeface="黑体" panose="02010609060101010101" charset="-122"/>
                <a:cs typeface="Times New Roman" panose="02020603050405020304" pitchFamily="18" charset="0"/>
              </a:rPr>
              <a:t>道路标志</a:t>
            </a:r>
            <a:r>
              <a:rPr lang="zh-CN" altLang="en-US" sz="2000" kern="100" dirty="0">
                <a:latin typeface="黑体" panose="02010609060101010101" charset="-122"/>
                <a:ea typeface="黑体" panose="02010609060101010101" charset="-122"/>
                <a:cs typeface="Times New Roman" panose="02020603050405020304" pitchFamily="18" charset="0"/>
              </a:rPr>
              <a:t>与标线</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模糊</a:t>
            </a:r>
            <a:r>
              <a:rPr lang="zh-CN" altLang="zh-CN" sz="2000" kern="100" dirty="0">
                <a:latin typeface="黑体" panose="02010609060101010101" charset="-122"/>
                <a:ea typeface="黑体" panose="02010609060101010101" charset="-122"/>
                <a:cs typeface="Times New Roman" panose="02020603050405020304" pitchFamily="18" charset="0"/>
              </a:rPr>
              <a:t>、</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遮挡</a:t>
            </a:r>
            <a:r>
              <a:rPr lang="zh-CN" altLang="zh-CN" sz="2000" kern="100" dirty="0">
                <a:latin typeface="黑体" panose="02010609060101010101" charset="-122"/>
                <a:ea typeface="黑体" panose="02010609060101010101" charset="-122"/>
                <a:cs typeface="Times New Roman" panose="02020603050405020304" pitchFamily="18" charset="0"/>
              </a:rPr>
              <a:t>和</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损坏</a:t>
            </a:r>
            <a:r>
              <a:rPr lang="zh-CN" altLang="zh-CN" sz="2000" kern="100" dirty="0">
                <a:latin typeface="黑体" panose="02010609060101010101" charset="-122"/>
                <a:ea typeface="黑体" panose="02010609060101010101" charset="-122"/>
                <a:cs typeface="Times New Roman" panose="02020603050405020304" pitchFamily="18" charset="0"/>
              </a:rPr>
              <a:t>等。</a:t>
            </a:r>
            <a:endParaRPr lang="zh-CN" altLang="zh-CN" sz="2000" kern="100" dirty="0">
              <a:latin typeface="黑体" panose="02010609060101010101" charset="-122"/>
              <a:ea typeface="黑体" panose="02010609060101010101" charset="-122"/>
              <a:cs typeface="Times New Roman" panose="02020603050405020304" pitchFamily="18" charset="0"/>
            </a:endParaRPr>
          </a:p>
          <a:p>
            <a:pPr marL="285750" indent="-285750" algn="just">
              <a:lnSpc>
                <a:spcPct val="120000"/>
              </a:lnSpc>
              <a:spcAft>
                <a:spcPts val="600"/>
              </a:spcAft>
              <a:buFont typeface="Arial" panose="020B0604020202020204" pitchFamily="34" charset="0"/>
              <a:buChar char="•"/>
            </a:pPr>
            <a:r>
              <a:rPr lang="zh-CN" altLang="zh-CN" sz="2000" b="1" kern="100" dirty="0">
                <a:latin typeface="黑体" panose="02010609060101010101" charset="-122"/>
                <a:ea typeface="黑体" panose="02010609060101010101" charset="-122"/>
                <a:cs typeface="Times New Roman" panose="02020603050405020304" pitchFamily="18" charset="0"/>
              </a:rPr>
              <a:t>非结构化道路环境：</a:t>
            </a:r>
            <a:r>
              <a:rPr lang="zh-CN" altLang="zh-CN" sz="2000" kern="100" dirty="0">
                <a:latin typeface="黑体" panose="02010609060101010101" charset="-122"/>
                <a:ea typeface="黑体" panose="02010609060101010101" charset="-122"/>
                <a:cs typeface="Times New Roman" panose="02020603050405020304" pitchFamily="18" charset="0"/>
              </a:rPr>
              <a:t>乡村道路、施工区域和未标记的道路等。</a:t>
            </a:r>
            <a:endParaRPr lang="zh-CN" altLang="zh-CN" sz="2000" kern="100" dirty="0">
              <a:latin typeface="黑体" panose="02010609060101010101" charset="-122"/>
              <a:ea typeface="黑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690078" cy="584775"/>
          </a:xfrm>
          <a:prstGeom prst="rect">
            <a:avLst/>
          </a:prstGeom>
          <a:noFill/>
        </p:spPr>
        <p:txBody>
          <a:bodyPr wrap="squar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自动驾驶新范式</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24" name="组合 23"/>
          <p:cNvGrpSpPr/>
          <p:nvPr/>
        </p:nvGrpSpPr>
        <p:grpSpPr>
          <a:xfrm>
            <a:off x="699247" y="902652"/>
            <a:ext cx="10656793" cy="5680805"/>
            <a:chOff x="746312" y="1043846"/>
            <a:chExt cx="10656793" cy="5680805"/>
          </a:xfrm>
        </p:grpSpPr>
        <p:grpSp>
          <p:nvGrpSpPr>
            <p:cNvPr id="23" name="组合 22"/>
            <p:cNvGrpSpPr/>
            <p:nvPr/>
          </p:nvGrpSpPr>
          <p:grpSpPr>
            <a:xfrm>
              <a:off x="1342012" y="1043846"/>
              <a:ext cx="9507976" cy="2923037"/>
              <a:chOff x="1174577" y="1016875"/>
              <a:chExt cx="9507976" cy="2923037"/>
            </a:xfrm>
          </p:grpSpPr>
          <p:sp>
            <p:nvSpPr>
              <p:cNvPr id="3" name="矩形: 圆角 2"/>
              <p:cNvSpPr/>
              <p:nvPr/>
            </p:nvSpPr>
            <p:spPr>
              <a:xfrm>
                <a:off x="1174577" y="1016875"/>
                <a:ext cx="9507976" cy="2331443"/>
              </a:xfrm>
              <a:prstGeom prst="roundRect">
                <a:avLst>
                  <a:gd name="adj" fmla="val 8684"/>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71884" y="1016875"/>
                <a:ext cx="1193470" cy="400110"/>
              </a:xfrm>
              <a:prstGeom prst="rect">
                <a:avLst/>
              </a:prstGeom>
              <a:noFill/>
            </p:spPr>
            <p:txBody>
              <a:bodyPr wrap="square" rtlCol="0">
                <a:spAutoFit/>
              </a:bodyPr>
              <a:lstStyle/>
              <a:p>
                <a:pPr algn="ctr"/>
                <a:r>
                  <a:rPr lang="zh-CN" altLang="en-US" sz="2000" b="1" dirty="0">
                    <a:solidFill>
                      <a:srgbClr val="C00000"/>
                    </a:solidFill>
                    <a:latin typeface="黑体" panose="02010609060101010101" charset="-122"/>
                    <a:ea typeface="黑体" panose="02010609060101010101" charset="-122"/>
                  </a:rPr>
                  <a:t>痛点</a:t>
                </a:r>
                <a:endParaRPr lang="zh-CN" altLang="en-US" sz="2000" b="1" dirty="0">
                  <a:solidFill>
                    <a:srgbClr val="C00000"/>
                  </a:solidFill>
                  <a:latin typeface="黑体" panose="02010609060101010101" charset="-122"/>
                  <a:ea typeface="黑体" panose="02010609060101010101" charset="-122"/>
                </a:endParaRPr>
              </a:p>
            </p:txBody>
          </p:sp>
          <p:sp>
            <p:nvSpPr>
              <p:cNvPr id="7" name="文本框 6"/>
              <p:cNvSpPr txBox="1"/>
              <p:nvPr/>
            </p:nvSpPr>
            <p:spPr>
              <a:xfrm>
                <a:off x="1432391" y="2831397"/>
                <a:ext cx="2515035"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场景多，算法泛化困难</a:t>
                </a:r>
                <a:endParaRPr lang="zh-CN" altLang="en-US" sz="1600" b="1" dirty="0">
                  <a:solidFill>
                    <a:srgbClr val="C00000"/>
                  </a:solidFill>
                  <a:latin typeface="黑体" panose="02010609060101010101" charset="-122"/>
                  <a:ea typeface="黑体" panose="02010609060101010101" charset="-122"/>
                </a:endParaRPr>
              </a:p>
            </p:txBody>
          </p:sp>
          <p:grpSp>
            <p:nvGrpSpPr>
              <p:cNvPr id="13" name="组合 12"/>
              <p:cNvGrpSpPr/>
              <p:nvPr/>
            </p:nvGrpSpPr>
            <p:grpSpPr>
              <a:xfrm>
                <a:off x="1468410" y="1450552"/>
                <a:ext cx="2416278" cy="1397959"/>
                <a:chOff x="718017" y="1625831"/>
                <a:chExt cx="2061867" cy="1552937"/>
              </a:xfrm>
            </p:grpSpPr>
            <p:pic>
              <p:nvPicPr>
                <p:cNvPr id="1026" name="Picture 2" descr="Illustration of smart transportation, people and vehicles moving in city streets using sensors, photo by elenabsl/Adobe Stock"/>
                <p:cNvPicPr>
                  <a:picLocks noChangeAspect="1" noChangeArrowheads="1"/>
                </p:cNvPicPr>
                <p:nvPr/>
              </p:nvPicPr>
              <p:blipFill>
                <a:blip r:embed="rId1"/>
                <a:srcRect/>
                <a:stretch>
                  <a:fillRect/>
                </a:stretch>
              </p:blipFill>
              <p:spPr bwMode="auto">
                <a:xfrm>
                  <a:off x="718017" y="1625831"/>
                  <a:ext cx="1019532" cy="761109"/>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2"/>
                <a:srcRect r="15070" b="10348"/>
                <a:stretch>
                  <a:fillRect/>
                </a:stretch>
              </p:blipFill>
              <p:spPr>
                <a:xfrm>
                  <a:off x="1760352" y="1625831"/>
                  <a:ext cx="1019532" cy="761109"/>
                </a:xfrm>
                <a:prstGeom prst="rect">
                  <a:avLst/>
                </a:prstGeom>
              </p:spPr>
            </p:pic>
            <p:pic>
              <p:nvPicPr>
                <p:cNvPr id="10" name="Picture 12"/>
                <p:cNvPicPr>
                  <a:picLocks noChangeAspect="1" noChangeArrowheads="1"/>
                </p:cNvPicPr>
                <p:nvPr/>
              </p:nvPicPr>
              <p:blipFill rotWithShape="1">
                <a:blip r:embed="rId3"/>
                <a:srcRect b="8930"/>
                <a:stretch>
                  <a:fillRect/>
                </a:stretch>
              </p:blipFill>
              <p:spPr bwMode="auto">
                <a:xfrm>
                  <a:off x="718017" y="2417659"/>
                  <a:ext cx="1019532" cy="7611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rotWithShape="1">
                <a:blip r:embed="rId4"/>
                <a:srcRect b="10751"/>
                <a:stretch>
                  <a:fillRect/>
                </a:stretch>
              </p:blipFill>
              <p:spPr bwMode="auto">
                <a:xfrm rot="10800000" flipV="1">
                  <a:off x="1760352" y="2417143"/>
                  <a:ext cx="1019532" cy="76110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718017" y="1625831"/>
                  <a:ext cx="2061867" cy="15524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4698072" y="2831397"/>
                <a:ext cx="2194132"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测试成本高</a:t>
                </a:r>
                <a:endParaRPr lang="zh-CN" altLang="en-US" sz="1600" b="1" dirty="0">
                  <a:solidFill>
                    <a:srgbClr val="C00000"/>
                  </a:solidFill>
                  <a:latin typeface="黑体" panose="02010609060101010101" charset="-122"/>
                  <a:ea typeface="黑体" panose="02010609060101010101" charset="-122"/>
                </a:endParaRPr>
              </a:p>
            </p:txBody>
          </p:sp>
          <p:grpSp>
            <p:nvGrpSpPr>
              <p:cNvPr id="28" name="组合 27"/>
              <p:cNvGrpSpPr/>
              <p:nvPr/>
            </p:nvGrpSpPr>
            <p:grpSpPr>
              <a:xfrm>
                <a:off x="4511751" y="1450551"/>
                <a:ext cx="2572962" cy="1397495"/>
                <a:chOff x="718018" y="3354809"/>
                <a:chExt cx="2076744" cy="1294739"/>
              </a:xfrm>
            </p:grpSpPr>
            <p:pic>
              <p:nvPicPr>
                <p:cNvPr id="1028" name="Picture 4" descr="ford-and-baidu-announce-joint-autonomous-vehicle-testing-photo-1"/>
                <p:cNvPicPr>
                  <a:picLocks noChangeAspect="1" noChangeArrowheads="1"/>
                </p:cNvPicPr>
                <p:nvPr/>
              </p:nvPicPr>
              <p:blipFill>
                <a:blip r:embed="rId5"/>
                <a:srcRect/>
                <a:stretch>
                  <a:fillRect/>
                </a:stretch>
              </p:blipFill>
              <p:spPr bwMode="auto">
                <a:xfrm>
                  <a:off x="718018" y="3354809"/>
                  <a:ext cx="2071750" cy="1289695"/>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723012" y="3354809"/>
                  <a:ext cx="2071750" cy="12947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7705589" y="2835287"/>
                <a:ext cx="2785178"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硬件、平台多，兼容困难</a:t>
                </a:r>
                <a:endParaRPr lang="zh-CN" altLang="en-US" sz="1600" b="1" dirty="0">
                  <a:solidFill>
                    <a:srgbClr val="C00000"/>
                  </a:solidFill>
                  <a:latin typeface="黑体" panose="02010609060101010101" charset="-122"/>
                  <a:ea typeface="黑体" panose="02010609060101010101" charset="-122"/>
                </a:endParaRPr>
              </a:p>
            </p:txBody>
          </p:sp>
          <p:grpSp>
            <p:nvGrpSpPr>
              <p:cNvPr id="54" name="组合 53"/>
              <p:cNvGrpSpPr/>
              <p:nvPr/>
            </p:nvGrpSpPr>
            <p:grpSpPr>
              <a:xfrm>
                <a:off x="7781626" y="1450551"/>
                <a:ext cx="2566774" cy="1392051"/>
                <a:chOff x="724477" y="5000843"/>
                <a:chExt cx="2071750" cy="1294739"/>
              </a:xfrm>
            </p:grpSpPr>
            <p:sp>
              <p:nvSpPr>
                <p:cNvPr id="32" name="矩形 31"/>
                <p:cNvSpPr/>
                <p:nvPr/>
              </p:nvSpPr>
              <p:spPr>
                <a:xfrm>
                  <a:off x="724477" y="5000843"/>
                  <a:ext cx="2071750" cy="12947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形 4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18822" y="5167518"/>
                  <a:ext cx="566821" cy="400725"/>
                </a:xfrm>
                <a:prstGeom prst="rect">
                  <a:avLst/>
                </a:prstGeom>
              </p:spPr>
            </p:pic>
            <p:pic>
              <p:nvPicPr>
                <p:cNvPr id="1034" name="Picture 10"/>
                <p:cNvPicPr>
                  <a:picLocks noChangeAspect="1" noChangeArrowheads="1"/>
                </p:cNvPicPr>
                <p:nvPr/>
              </p:nvPicPr>
              <p:blipFill rotWithShape="1">
                <a:blip r:embed="rId8"/>
                <a:srcRect l="60362"/>
                <a:stretch>
                  <a:fillRect/>
                </a:stretch>
              </p:blipFill>
              <p:spPr bwMode="auto">
                <a:xfrm>
                  <a:off x="2014790" y="5168775"/>
                  <a:ext cx="752289" cy="3279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9"/>
                <a:srcRect/>
                <a:stretch>
                  <a:fillRect/>
                </a:stretch>
              </p:blipFill>
              <p:spPr bwMode="auto">
                <a:xfrm>
                  <a:off x="730760" y="5025777"/>
                  <a:ext cx="688062" cy="661922"/>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p:cNvPicPr>
                  <a:picLocks noChangeAspect="1"/>
                </p:cNvPicPr>
                <p:nvPr/>
              </p:nvPicPr>
              <p:blipFill rotWithShape="1">
                <a:blip r:embed="rId10"/>
                <a:srcRect l="22211" t="32699" r="22994" b="21998"/>
                <a:stretch>
                  <a:fillRect/>
                </a:stretch>
              </p:blipFill>
              <p:spPr>
                <a:xfrm>
                  <a:off x="724477" y="5681054"/>
                  <a:ext cx="827103" cy="587393"/>
                </a:xfrm>
                <a:prstGeom prst="rect">
                  <a:avLst/>
                </a:prstGeom>
              </p:spPr>
            </p:pic>
            <p:grpSp>
              <p:nvGrpSpPr>
                <p:cNvPr id="48" name="组合 47"/>
                <p:cNvGrpSpPr/>
                <p:nvPr/>
              </p:nvGrpSpPr>
              <p:grpSpPr>
                <a:xfrm>
                  <a:off x="1423036" y="5621855"/>
                  <a:ext cx="827103" cy="663305"/>
                  <a:chOff x="4276464" y="4304221"/>
                  <a:chExt cx="1602570" cy="1575184"/>
                </a:xfrm>
              </p:grpSpPr>
              <p:pic>
                <p:nvPicPr>
                  <p:cNvPr id="49" name="图片 48"/>
                  <p:cNvPicPr>
                    <a:picLocks noChangeAspect="1"/>
                  </p:cNvPicPr>
                  <p:nvPr/>
                </p:nvPicPr>
                <p:blipFill>
                  <a:blip r:embed="rId11"/>
                  <a:stretch>
                    <a:fillRect/>
                  </a:stretch>
                </p:blipFill>
                <p:spPr>
                  <a:xfrm>
                    <a:off x="4293185" y="4913820"/>
                    <a:ext cx="965585" cy="965585"/>
                  </a:xfrm>
                  <a:prstGeom prst="rect">
                    <a:avLst/>
                  </a:prstGeom>
                </p:spPr>
              </p:pic>
              <p:pic>
                <p:nvPicPr>
                  <p:cNvPr id="50" name="图片 49"/>
                  <p:cNvPicPr>
                    <a:picLocks noChangeAspect="1"/>
                  </p:cNvPicPr>
                  <p:nvPr/>
                </p:nvPicPr>
                <p:blipFill>
                  <a:blip r:embed="rId12"/>
                  <a:stretch>
                    <a:fillRect/>
                  </a:stretch>
                </p:blipFill>
                <p:spPr>
                  <a:xfrm>
                    <a:off x="4276464" y="4406857"/>
                    <a:ext cx="922833" cy="922833"/>
                  </a:xfrm>
                  <a:prstGeom prst="rect">
                    <a:avLst/>
                  </a:prstGeom>
                </p:spPr>
              </p:pic>
              <p:pic>
                <p:nvPicPr>
                  <p:cNvPr id="51" name="图片 50"/>
                  <p:cNvPicPr>
                    <a:picLocks noChangeAspect="1"/>
                  </p:cNvPicPr>
                  <p:nvPr/>
                </p:nvPicPr>
                <p:blipFill>
                  <a:blip r:embed="rId13"/>
                  <a:stretch>
                    <a:fillRect/>
                  </a:stretch>
                </p:blipFill>
                <p:spPr>
                  <a:xfrm>
                    <a:off x="4847646" y="4304221"/>
                    <a:ext cx="1031388" cy="1031388"/>
                  </a:xfrm>
                  <a:prstGeom prst="rect">
                    <a:avLst/>
                  </a:prstGeom>
                </p:spPr>
              </p:pic>
              <p:pic>
                <p:nvPicPr>
                  <p:cNvPr id="52" name="图片 51"/>
                  <p:cNvPicPr>
                    <a:picLocks noChangeAspect="1"/>
                  </p:cNvPicPr>
                  <p:nvPr/>
                </p:nvPicPr>
                <p:blipFill>
                  <a:blip r:embed="rId14"/>
                  <a:stretch>
                    <a:fillRect/>
                  </a:stretch>
                </p:blipFill>
                <p:spPr>
                  <a:xfrm>
                    <a:off x="4981966" y="4972056"/>
                    <a:ext cx="831404" cy="831404"/>
                  </a:xfrm>
                  <a:prstGeom prst="rect">
                    <a:avLst/>
                  </a:prstGeom>
                </p:spPr>
              </p:pic>
            </p:grpSp>
            <p:pic>
              <p:nvPicPr>
                <p:cNvPr id="53" name="图片 52"/>
                <p:cNvPicPr>
                  <a:picLocks noChangeAspect="1"/>
                </p:cNvPicPr>
                <p:nvPr/>
              </p:nvPicPr>
              <p:blipFill>
                <a:blip r:embed="rId15">
                  <a:grayscl/>
                </a:blip>
                <a:stretch>
                  <a:fillRect/>
                </a:stretch>
              </p:blipFill>
              <p:spPr>
                <a:xfrm>
                  <a:off x="2215022" y="5621141"/>
                  <a:ext cx="488771" cy="632985"/>
                </a:xfrm>
                <a:prstGeom prst="rect">
                  <a:avLst/>
                </a:prstGeom>
              </p:spPr>
            </p:pic>
          </p:grpSp>
          <p:sp>
            <p:nvSpPr>
              <p:cNvPr id="55" name="箭头: 右 54"/>
              <p:cNvSpPr/>
              <p:nvPr/>
            </p:nvSpPr>
            <p:spPr>
              <a:xfrm rot="5400000">
                <a:off x="9158816" y="3509054"/>
                <a:ext cx="437703" cy="415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右 55"/>
              <p:cNvSpPr/>
              <p:nvPr/>
            </p:nvSpPr>
            <p:spPr>
              <a:xfrm rot="5400000">
                <a:off x="2397072" y="3511197"/>
                <a:ext cx="441792" cy="415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右 56"/>
              <p:cNvSpPr/>
              <p:nvPr/>
            </p:nvSpPr>
            <p:spPr>
              <a:xfrm rot="5400000">
                <a:off x="5647722" y="3507009"/>
                <a:ext cx="441793" cy="415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746312" y="3996903"/>
              <a:ext cx="10656793" cy="2727748"/>
            </a:xfrm>
            <a:prstGeom prst="rect">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4706" y="6208047"/>
              <a:ext cx="2426524"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基于大模型的场景工程</a:t>
              </a:r>
              <a:endParaRPr lang="zh-CN" altLang="en-US" sz="1600" b="1" dirty="0">
                <a:solidFill>
                  <a:srgbClr val="C00000"/>
                </a:solidFill>
                <a:latin typeface="黑体" panose="02010609060101010101" charset="-122"/>
                <a:ea typeface="黑体" panose="02010609060101010101" charset="-122"/>
              </a:endParaRPr>
            </a:p>
          </p:txBody>
        </p:sp>
        <p:pic>
          <p:nvPicPr>
            <p:cNvPr id="16" name="图片 15"/>
            <p:cNvPicPr>
              <a:picLocks noChangeAspect="1"/>
            </p:cNvPicPr>
            <p:nvPr/>
          </p:nvPicPr>
          <p:blipFill>
            <a:blip r:embed="rId16"/>
            <a:stretch>
              <a:fillRect/>
            </a:stretch>
          </p:blipFill>
          <p:spPr>
            <a:xfrm>
              <a:off x="930966" y="4648789"/>
              <a:ext cx="3353670" cy="1537099"/>
            </a:xfrm>
            <a:prstGeom prst="rect">
              <a:avLst/>
            </a:prstGeom>
          </p:spPr>
        </p:pic>
        <p:pic>
          <p:nvPicPr>
            <p:cNvPr id="18" name="图片 17"/>
            <p:cNvPicPr>
              <a:picLocks noChangeAspect="1"/>
            </p:cNvPicPr>
            <p:nvPr/>
          </p:nvPicPr>
          <p:blipFill>
            <a:blip r:embed="rId17"/>
            <a:stretch>
              <a:fillRect/>
            </a:stretch>
          </p:blipFill>
          <p:spPr>
            <a:xfrm>
              <a:off x="4404490" y="4610391"/>
              <a:ext cx="3203435" cy="1537098"/>
            </a:xfrm>
            <a:prstGeom prst="rect">
              <a:avLst/>
            </a:prstGeom>
          </p:spPr>
        </p:pic>
        <p:sp>
          <p:nvSpPr>
            <p:cNvPr id="19" name="文本框 18"/>
            <p:cNvSpPr txBox="1"/>
            <p:nvPr/>
          </p:nvSpPr>
          <p:spPr>
            <a:xfrm>
              <a:off x="4943741" y="6208047"/>
              <a:ext cx="2194132"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高精度场景仿真</a:t>
              </a:r>
              <a:endParaRPr lang="zh-CN" altLang="en-US" sz="1600" b="1" dirty="0">
                <a:solidFill>
                  <a:srgbClr val="C00000"/>
                </a:solidFill>
                <a:latin typeface="黑体" panose="02010609060101010101" charset="-122"/>
                <a:ea typeface="黑体" panose="02010609060101010101" charset="-122"/>
              </a:endParaRPr>
            </a:p>
          </p:txBody>
        </p:sp>
        <p:pic>
          <p:nvPicPr>
            <p:cNvPr id="20" name="图片 19"/>
            <p:cNvPicPr>
              <a:picLocks noChangeAspect="1"/>
            </p:cNvPicPr>
            <p:nvPr/>
          </p:nvPicPr>
          <p:blipFill>
            <a:blip r:embed="rId18"/>
            <a:stretch>
              <a:fillRect/>
            </a:stretch>
          </p:blipFill>
          <p:spPr>
            <a:xfrm>
              <a:off x="7813620" y="4493325"/>
              <a:ext cx="3370343" cy="1692563"/>
            </a:xfrm>
            <a:prstGeom prst="rect">
              <a:avLst/>
            </a:prstGeom>
          </p:spPr>
        </p:pic>
        <p:sp>
          <p:nvSpPr>
            <p:cNvPr id="22" name="文本框 21"/>
            <p:cNvSpPr txBox="1"/>
            <p:nvPr/>
          </p:nvSpPr>
          <p:spPr>
            <a:xfrm>
              <a:off x="8250385" y="6208047"/>
              <a:ext cx="2496812"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自动驾驶泛在操作系统</a:t>
              </a:r>
              <a:endParaRPr lang="zh-CN" altLang="en-US" sz="1600" b="1" dirty="0">
                <a:solidFill>
                  <a:srgbClr val="C00000"/>
                </a:solidFill>
                <a:latin typeface="黑体" panose="02010609060101010101" charset="-122"/>
                <a:ea typeface="黑体" panose="02010609060101010101" charset="-122"/>
              </a:endParaRPr>
            </a:p>
          </p:txBody>
        </p:sp>
      </p:grpSp>
      <p:sp>
        <p:nvSpPr>
          <p:cNvPr id="25" name="文本框 24"/>
          <p:cNvSpPr txBox="1"/>
          <p:nvPr/>
        </p:nvSpPr>
        <p:spPr>
          <a:xfrm>
            <a:off x="4788213" y="3910382"/>
            <a:ext cx="2433705" cy="400110"/>
          </a:xfrm>
          <a:prstGeom prst="rect">
            <a:avLst/>
          </a:prstGeom>
          <a:noFill/>
        </p:spPr>
        <p:txBody>
          <a:bodyPr wrap="square" rtlCol="0">
            <a:spAutoFit/>
          </a:bodyPr>
          <a:lstStyle/>
          <a:p>
            <a:pPr algn="ctr"/>
            <a:r>
              <a:rPr lang="zh-CN" altLang="en-US" sz="2000" b="1" dirty="0">
                <a:solidFill>
                  <a:srgbClr val="C00000"/>
                </a:solidFill>
                <a:latin typeface="黑体" panose="02010609060101010101" charset="-122"/>
                <a:ea typeface="黑体" panose="02010609060101010101" charset="-122"/>
              </a:rPr>
              <a:t>场景智能自动驾驶</a:t>
            </a:r>
            <a:endParaRPr lang="zh-CN" altLang="en-US" sz="2000" b="1" dirty="0">
              <a:solidFill>
                <a:srgbClr val="C00000"/>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tags/tag1.xml><?xml version="1.0" encoding="utf-8"?>
<p:tagLst xmlns:p="http://schemas.openxmlformats.org/presentationml/2006/main">
  <p:tag name="PA" val="v5.1.0"/>
</p:tagLst>
</file>

<file path=ppt/tags/tag10.xml><?xml version="1.0" encoding="utf-8"?>
<p:tagLst xmlns:p="http://schemas.openxmlformats.org/presentationml/2006/main">
  <p:tag name="commondata" val="eyJoZGlkIjoiYTdhM2ZhMjhiNjk3ZGY1NmMxMmY0NTc3MWNjNjY2MWQifQ=="/>
</p:tagLst>
</file>

<file path=ppt/tags/tag2.xml><?xml version="1.0" encoding="utf-8"?>
<p:tagLst xmlns:p="http://schemas.openxmlformats.org/presentationml/2006/main">
  <p:tag name="TIMING" val="|3.5"/>
</p:tagLst>
</file>

<file path=ppt/tags/tag3.xml><?xml version="1.0" encoding="utf-8"?>
<p:tagLst xmlns:p="http://schemas.openxmlformats.org/presentationml/2006/main">
  <p:tag name="TIMING" val="|1|0.7|0.8|0.5"/>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2178</Words>
  <Application>WPS 演示</Application>
  <PresentationFormat>宽屏</PresentationFormat>
  <Paragraphs>416</Paragraphs>
  <Slides>23</Slides>
  <Notes>21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23</vt:i4>
      </vt:variant>
    </vt:vector>
  </HeadingPairs>
  <TitlesOfParts>
    <vt:vector size="39" baseType="lpstr">
      <vt:lpstr>Arial</vt:lpstr>
      <vt:lpstr>宋体</vt:lpstr>
      <vt:lpstr>Wingdings</vt:lpstr>
      <vt:lpstr>汉仪文黑-55简</vt:lpstr>
      <vt:lpstr>思源黑体 CN Normal</vt:lpstr>
      <vt:lpstr>黑体</vt:lpstr>
      <vt:lpstr>微软雅黑</vt:lpstr>
      <vt:lpstr>汉仪雅酷黑简</vt:lpstr>
      <vt:lpstr>华文中宋</vt:lpstr>
      <vt:lpstr>Times New Roman</vt:lpstr>
      <vt:lpstr>Source Han Sans CN Heavy</vt:lpstr>
      <vt:lpstr>思源黑体 CN Normal</vt:lpstr>
      <vt:lpstr>等线</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云青 张</dc:creator>
  <cp:lastModifiedBy>Elizabeth</cp:lastModifiedBy>
  <cp:revision>118</cp:revision>
  <dcterms:created xsi:type="dcterms:W3CDTF">2023-12-07T02:59:00Z</dcterms:created>
  <dcterms:modified xsi:type="dcterms:W3CDTF">2023-12-13T02:03:15Z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0C6CA8A5486B4759ACB08D6A3764FE17_12</vt:lpwstr>
  </property>
  <property fmtid="{D5CDD505-2E9C-101B-9397-08002B2CF9AE}" pid="3" name="KSOProductBuildVer">
    <vt:lpwstr>2052-12.1.0.15990</vt:lpwstr>
  </property>
</Properties>
</file>